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479" r:id="rId2"/>
    <p:sldId id="386" r:id="rId3"/>
    <p:sldId id="387" r:id="rId4"/>
    <p:sldId id="388" r:id="rId5"/>
    <p:sldId id="480" r:id="rId6"/>
    <p:sldId id="484" r:id="rId7"/>
    <p:sldId id="481" r:id="rId8"/>
    <p:sldId id="485" r:id="rId9"/>
    <p:sldId id="486" r:id="rId10"/>
    <p:sldId id="482" r:id="rId11"/>
    <p:sldId id="483" r:id="rId12"/>
    <p:sldId id="487" r:id="rId13"/>
    <p:sldId id="393" r:id="rId14"/>
    <p:sldId id="397" r:id="rId15"/>
    <p:sldId id="323" r:id="rId16"/>
    <p:sldId id="367" r:id="rId17"/>
    <p:sldId id="503" r:id="rId18"/>
    <p:sldId id="504" r:id="rId19"/>
    <p:sldId id="505" r:id="rId20"/>
    <p:sldId id="507" r:id="rId21"/>
    <p:sldId id="508" r:id="rId22"/>
    <p:sldId id="366" r:id="rId23"/>
    <p:sldId id="358" r:id="rId24"/>
    <p:sldId id="370" r:id="rId25"/>
    <p:sldId id="509" r:id="rId26"/>
    <p:sldId id="379" r:id="rId27"/>
    <p:sldId id="510" r:id="rId28"/>
    <p:sldId id="511" r:id="rId29"/>
    <p:sldId id="500" r:id="rId30"/>
    <p:sldId id="454" r:id="rId31"/>
    <p:sldId id="455" r:id="rId32"/>
    <p:sldId id="456" r:id="rId33"/>
    <p:sldId id="464" r:id="rId34"/>
    <p:sldId id="488" r:id="rId35"/>
    <p:sldId id="474" r:id="rId36"/>
    <p:sldId id="490" r:id="rId37"/>
    <p:sldId id="491" r:id="rId38"/>
    <p:sldId id="492" r:id="rId39"/>
    <p:sldId id="493" r:id="rId40"/>
    <p:sldId id="494" r:id="rId41"/>
    <p:sldId id="495" r:id="rId42"/>
    <p:sldId id="496" r:id="rId43"/>
    <p:sldId id="497" r:id="rId44"/>
    <p:sldId id="498" r:id="rId45"/>
    <p:sldId id="499" r:id="rId46"/>
    <p:sldId id="501" r:id="rId47"/>
    <p:sldId id="502" r:id="rId48"/>
    <p:sldId id="294" r:id="rId49"/>
    <p:sldId id="306" r:id="rId50"/>
    <p:sldId id="307" r:id="rId51"/>
    <p:sldId id="478" r:id="rId52"/>
    <p:sldId id="311" r:id="rId53"/>
    <p:sldId id="384" r:id="rId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64A2"/>
    <a:srgbClr val="DE379B"/>
    <a:srgbClr val="235F9C"/>
    <a:srgbClr val="001A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32" autoAdjust="0"/>
    <p:restoredTop sz="65229" autoAdjust="0"/>
  </p:normalViewPr>
  <p:slideViewPr>
    <p:cSldViewPr snapToGrid="0" snapToObjects="1">
      <p:cViewPr varScale="1">
        <p:scale>
          <a:sx n="99" d="100"/>
          <a:sy n="99" d="100"/>
        </p:scale>
        <p:origin x="1446" y="90"/>
      </p:cViewPr>
      <p:guideLst>
        <p:guide orient="horz" pos="1620"/>
        <p:guide pos="288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B9224-3B32-4B43-9D50-00397DFEC427}" type="datetimeFigureOut">
              <a:rPr lang="en-US" smtClean="0"/>
              <a:t>8/1/2019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6A4F6C-28AB-8F44-94C9-B705D7C3A651}" type="slidenum">
              <a:rPr lang="en-US" smtClean="0"/>
              <a:t>‹#›</a:t>
            </a:fld>
            <a:endParaRPr lang="en-US"/>
          </a:p>
        </p:txBody>
      </p:sp>
    </p:spTree>
    <p:extLst>
      <p:ext uri="{BB962C8B-B14F-4D97-AF65-F5344CB8AC3E}">
        <p14:creationId xmlns:p14="http://schemas.microsoft.com/office/powerpoint/2010/main" val="3091800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1729925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where you talk about riding a bike</a:t>
            </a:r>
          </a:p>
          <a:p>
            <a:r>
              <a:rPr lang="en-US" dirty="0" smtClean="0"/>
              <a:t>Two</a:t>
            </a:r>
            <a:r>
              <a:rPr lang="en-US" baseline="0" dirty="0" smtClean="0"/>
              <a:t> ways to learn: read a manual, study it, know exactly how to respond</a:t>
            </a:r>
          </a:p>
          <a:p>
            <a:r>
              <a:rPr lang="en-US" baseline="0" dirty="0" smtClean="0"/>
              <a:t>Or, just start experimenting.</a:t>
            </a:r>
          </a:p>
        </p:txBody>
      </p:sp>
      <p:sp>
        <p:nvSpPr>
          <p:cNvPr id="4" name="Slide Number Placeholder 3"/>
          <p:cNvSpPr>
            <a:spLocks noGrp="1"/>
          </p:cNvSpPr>
          <p:nvPr>
            <p:ph type="sldNum" sz="quarter" idx="10"/>
          </p:nvPr>
        </p:nvSpPr>
        <p:spPr/>
        <p:txBody>
          <a:bodyPr/>
          <a:lstStyle/>
          <a:p>
            <a:fld id="{1A6A4F6C-28AB-8F44-94C9-B705D7C3A651}" type="slidenum">
              <a:rPr lang="en-US" smtClean="0"/>
              <a:t>14</a:t>
            </a:fld>
            <a:endParaRPr lang="en-US"/>
          </a:p>
        </p:txBody>
      </p:sp>
    </p:spTree>
    <p:extLst>
      <p:ext uri="{BB962C8B-B14F-4D97-AF65-F5344CB8AC3E}">
        <p14:creationId xmlns:p14="http://schemas.microsoft.com/office/powerpoint/2010/main" val="1633291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6A4F6C-28AB-8F44-94C9-B705D7C3A651}" type="slidenum">
              <a:rPr lang="en-US" smtClean="0"/>
              <a:t>26</a:t>
            </a:fld>
            <a:endParaRPr lang="en-US"/>
          </a:p>
        </p:txBody>
      </p:sp>
    </p:spTree>
    <p:extLst>
      <p:ext uri="{BB962C8B-B14F-4D97-AF65-F5344CB8AC3E}">
        <p14:creationId xmlns:p14="http://schemas.microsoft.com/office/powerpoint/2010/main" val="2050635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6A4F6C-28AB-8F44-94C9-B705D7C3A651}" type="slidenum">
              <a:rPr lang="en-US" smtClean="0"/>
              <a:t>27</a:t>
            </a:fld>
            <a:endParaRPr lang="en-US"/>
          </a:p>
        </p:txBody>
      </p:sp>
    </p:spTree>
    <p:extLst>
      <p:ext uri="{BB962C8B-B14F-4D97-AF65-F5344CB8AC3E}">
        <p14:creationId xmlns:p14="http://schemas.microsoft.com/office/powerpoint/2010/main" val="14106887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6A4F6C-28AB-8F44-94C9-B705D7C3A651}" type="slidenum">
              <a:rPr lang="en-US" smtClean="0"/>
              <a:t>28</a:t>
            </a:fld>
            <a:endParaRPr lang="en-US"/>
          </a:p>
        </p:txBody>
      </p:sp>
    </p:spTree>
    <p:extLst>
      <p:ext uri="{BB962C8B-B14F-4D97-AF65-F5344CB8AC3E}">
        <p14:creationId xmlns:p14="http://schemas.microsoft.com/office/powerpoint/2010/main" val="2178688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E98E89-17B2-4721-9E3B-530BF713EE36}" type="slidenum">
              <a:rPr lang="en-US" smtClean="0"/>
              <a:t>30</a:t>
            </a:fld>
            <a:endParaRPr lang="en-US"/>
          </a:p>
        </p:txBody>
      </p:sp>
    </p:spTree>
    <p:extLst>
      <p:ext uri="{BB962C8B-B14F-4D97-AF65-F5344CB8AC3E}">
        <p14:creationId xmlns:p14="http://schemas.microsoft.com/office/powerpoint/2010/main" val="4042369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emphasize that we have to look to FUTURE reward; better to get there faster</a:t>
            </a:r>
          </a:p>
          <a:p>
            <a:r>
              <a:rPr lang="en-US" dirty="0"/>
              <a:t>Alternatively, we can penalize each step</a:t>
            </a:r>
          </a:p>
        </p:txBody>
      </p:sp>
      <p:sp>
        <p:nvSpPr>
          <p:cNvPr id="4" name="Slide Number Placeholder 3"/>
          <p:cNvSpPr>
            <a:spLocks noGrp="1"/>
          </p:cNvSpPr>
          <p:nvPr>
            <p:ph type="sldNum" sz="quarter" idx="5"/>
          </p:nvPr>
        </p:nvSpPr>
        <p:spPr/>
        <p:txBody>
          <a:bodyPr/>
          <a:lstStyle/>
          <a:p>
            <a:fld id="{16E98E89-17B2-4721-9E3B-530BF713EE36}" type="slidenum">
              <a:rPr lang="en-US" smtClean="0"/>
              <a:t>32</a:t>
            </a:fld>
            <a:endParaRPr lang="en-US"/>
          </a:p>
        </p:txBody>
      </p:sp>
    </p:spTree>
    <p:extLst>
      <p:ext uri="{BB962C8B-B14F-4D97-AF65-F5344CB8AC3E}">
        <p14:creationId xmlns:p14="http://schemas.microsoft.com/office/powerpoint/2010/main" val="2465697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idea here. We initially don’t know the values of these actions; or could initialize with our best guesses.</a:t>
            </a:r>
          </a:p>
        </p:txBody>
      </p:sp>
      <p:sp>
        <p:nvSpPr>
          <p:cNvPr id="4" name="Slide Number Placeholder 3"/>
          <p:cNvSpPr>
            <a:spLocks noGrp="1"/>
          </p:cNvSpPr>
          <p:nvPr>
            <p:ph type="sldNum" sz="quarter" idx="5"/>
          </p:nvPr>
        </p:nvSpPr>
        <p:spPr/>
        <p:txBody>
          <a:bodyPr/>
          <a:lstStyle/>
          <a:p>
            <a:fld id="{16E98E89-17B2-4721-9E3B-530BF713EE36}" type="slidenum">
              <a:rPr lang="en-US" smtClean="0"/>
              <a:t>33</a:t>
            </a:fld>
            <a:endParaRPr lang="en-US"/>
          </a:p>
        </p:txBody>
      </p:sp>
    </p:spTree>
    <p:extLst>
      <p:ext uri="{BB962C8B-B14F-4D97-AF65-F5344CB8AC3E}">
        <p14:creationId xmlns:p14="http://schemas.microsoft.com/office/powerpoint/2010/main" val="386726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idea here. We initially don’t know the values of these actions; or could initialize with our best guesses.</a:t>
            </a:r>
          </a:p>
        </p:txBody>
      </p:sp>
      <p:sp>
        <p:nvSpPr>
          <p:cNvPr id="4" name="Slide Number Placeholder 3"/>
          <p:cNvSpPr>
            <a:spLocks noGrp="1"/>
          </p:cNvSpPr>
          <p:nvPr>
            <p:ph type="sldNum" sz="quarter" idx="5"/>
          </p:nvPr>
        </p:nvSpPr>
        <p:spPr/>
        <p:txBody>
          <a:bodyPr/>
          <a:lstStyle/>
          <a:p>
            <a:fld id="{16E98E89-17B2-4721-9E3B-530BF713EE36}" type="slidenum">
              <a:rPr lang="en-US" smtClean="0"/>
              <a:t>34</a:t>
            </a:fld>
            <a:endParaRPr lang="en-US"/>
          </a:p>
        </p:txBody>
      </p:sp>
    </p:spTree>
    <p:extLst>
      <p:ext uri="{BB962C8B-B14F-4D97-AF65-F5344CB8AC3E}">
        <p14:creationId xmlns:p14="http://schemas.microsoft.com/office/powerpoint/2010/main" val="36752826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immediate reward associated with this action.</a:t>
            </a:r>
          </a:p>
        </p:txBody>
      </p:sp>
      <p:sp>
        <p:nvSpPr>
          <p:cNvPr id="4" name="Slide Number Placeholder 3"/>
          <p:cNvSpPr>
            <a:spLocks noGrp="1"/>
          </p:cNvSpPr>
          <p:nvPr>
            <p:ph type="sldNum" sz="quarter" idx="5"/>
          </p:nvPr>
        </p:nvSpPr>
        <p:spPr/>
        <p:txBody>
          <a:bodyPr/>
          <a:lstStyle/>
          <a:p>
            <a:fld id="{16E98E89-17B2-4721-9E3B-530BF713EE36}" type="slidenum">
              <a:rPr lang="en-US" smtClean="0"/>
              <a:t>35</a:t>
            </a:fld>
            <a:endParaRPr lang="en-US"/>
          </a:p>
        </p:txBody>
      </p:sp>
    </p:spTree>
    <p:extLst>
      <p:ext uri="{BB962C8B-B14F-4D97-AF65-F5344CB8AC3E}">
        <p14:creationId xmlns:p14="http://schemas.microsoft.com/office/powerpoint/2010/main" val="76168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immediate reward associated with this action.</a:t>
            </a:r>
          </a:p>
        </p:txBody>
      </p:sp>
      <p:sp>
        <p:nvSpPr>
          <p:cNvPr id="4" name="Slide Number Placeholder 3"/>
          <p:cNvSpPr>
            <a:spLocks noGrp="1"/>
          </p:cNvSpPr>
          <p:nvPr>
            <p:ph type="sldNum" sz="quarter" idx="5"/>
          </p:nvPr>
        </p:nvSpPr>
        <p:spPr/>
        <p:txBody>
          <a:bodyPr/>
          <a:lstStyle/>
          <a:p>
            <a:fld id="{16E98E89-17B2-4721-9E3B-530BF713EE36}" type="slidenum">
              <a:rPr lang="en-US" smtClean="0"/>
              <a:t>36</a:t>
            </a:fld>
            <a:endParaRPr lang="en-US"/>
          </a:p>
        </p:txBody>
      </p:sp>
    </p:spTree>
    <p:extLst>
      <p:ext uri="{BB962C8B-B14F-4D97-AF65-F5344CB8AC3E}">
        <p14:creationId xmlns:p14="http://schemas.microsoft.com/office/powerpoint/2010/main" val="2670758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“Decision-making under uncertainty”</a:t>
            </a:r>
            <a:endParaRPr lang="en-US" dirty="0"/>
          </a:p>
        </p:txBody>
      </p:sp>
      <p:sp>
        <p:nvSpPr>
          <p:cNvPr id="4" name="Slide Number Placeholder 3"/>
          <p:cNvSpPr>
            <a:spLocks noGrp="1"/>
          </p:cNvSpPr>
          <p:nvPr>
            <p:ph type="sldNum" sz="quarter" idx="5"/>
          </p:nvPr>
        </p:nvSpPr>
        <p:spPr/>
        <p:txBody>
          <a:bodyPr/>
          <a:lstStyle/>
          <a:p>
            <a:fld id="{16E98E89-17B2-4721-9E3B-530BF713EE36}" type="slidenum">
              <a:rPr lang="en-US" smtClean="0"/>
              <a:t>5</a:t>
            </a:fld>
            <a:endParaRPr lang="en-US"/>
          </a:p>
        </p:txBody>
      </p:sp>
    </p:spTree>
    <p:extLst>
      <p:ext uri="{BB962C8B-B14F-4D97-AF65-F5344CB8AC3E}">
        <p14:creationId xmlns:p14="http://schemas.microsoft.com/office/powerpoint/2010/main" val="15733645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immediate reward associated with this action.</a:t>
            </a:r>
          </a:p>
        </p:txBody>
      </p:sp>
      <p:sp>
        <p:nvSpPr>
          <p:cNvPr id="4" name="Slide Number Placeholder 3"/>
          <p:cNvSpPr>
            <a:spLocks noGrp="1"/>
          </p:cNvSpPr>
          <p:nvPr>
            <p:ph type="sldNum" sz="quarter" idx="5"/>
          </p:nvPr>
        </p:nvSpPr>
        <p:spPr/>
        <p:txBody>
          <a:bodyPr/>
          <a:lstStyle/>
          <a:p>
            <a:fld id="{16E98E89-17B2-4721-9E3B-530BF713EE36}" type="slidenum">
              <a:rPr lang="en-US" smtClean="0"/>
              <a:t>37</a:t>
            </a:fld>
            <a:endParaRPr lang="en-US"/>
          </a:p>
        </p:txBody>
      </p:sp>
    </p:spTree>
    <p:extLst>
      <p:ext uri="{BB962C8B-B14F-4D97-AF65-F5344CB8AC3E}">
        <p14:creationId xmlns:p14="http://schemas.microsoft.com/office/powerpoint/2010/main" val="1283505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immediate reward associated with this action.</a:t>
            </a:r>
          </a:p>
        </p:txBody>
      </p:sp>
      <p:sp>
        <p:nvSpPr>
          <p:cNvPr id="4" name="Slide Number Placeholder 3"/>
          <p:cNvSpPr>
            <a:spLocks noGrp="1"/>
          </p:cNvSpPr>
          <p:nvPr>
            <p:ph type="sldNum" sz="quarter" idx="5"/>
          </p:nvPr>
        </p:nvSpPr>
        <p:spPr/>
        <p:txBody>
          <a:bodyPr/>
          <a:lstStyle/>
          <a:p>
            <a:fld id="{16E98E89-17B2-4721-9E3B-530BF713EE36}" type="slidenum">
              <a:rPr lang="en-US" smtClean="0"/>
              <a:t>38</a:t>
            </a:fld>
            <a:endParaRPr lang="en-US"/>
          </a:p>
        </p:txBody>
      </p:sp>
    </p:spTree>
    <p:extLst>
      <p:ext uri="{BB962C8B-B14F-4D97-AF65-F5344CB8AC3E}">
        <p14:creationId xmlns:p14="http://schemas.microsoft.com/office/powerpoint/2010/main" val="27337740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immediate reward associated with this action.</a:t>
            </a:r>
          </a:p>
        </p:txBody>
      </p:sp>
      <p:sp>
        <p:nvSpPr>
          <p:cNvPr id="4" name="Slide Number Placeholder 3"/>
          <p:cNvSpPr>
            <a:spLocks noGrp="1"/>
          </p:cNvSpPr>
          <p:nvPr>
            <p:ph type="sldNum" sz="quarter" idx="5"/>
          </p:nvPr>
        </p:nvSpPr>
        <p:spPr/>
        <p:txBody>
          <a:bodyPr/>
          <a:lstStyle/>
          <a:p>
            <a:fld id="{16E98E89-17B2-4721-9E3B-530BF713EE36}" type="slidenum">
              <a:rPr lang="en-US" smtClean="0"/>
              <a:t>39</a:t>
            </a:fld>
            <a:endParaRPr lang="en-US"/>
          </a:p>
        </p:txBody>
      </p:sp>
    </p:spTree>
    <p:extLst>
      <p:ext uri="{BB962C8B-B14F-4D97-AF65-F5344CB8AC3E}">
        <p14:creationId xmlns:p14="http://schemas.microsoft.com/office/powerpoint/2010/main" val="663939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immediate reward associated with this action.</a:t>
            </a:r>
          </a:p>
        </p:txBody>
      </p:sp>
      <p:sp>
        <p:nvSpPr>
          <p:cNvPr id="4" name="Slide Number Placeholder 3"/>
          <p:cNvSpPr>
            <a:spLocks noGrp="1"/>
          </p:cNvSpPr>
          <p:nvPr>
            <p:ph type="sldNum" sz="quarter" idx="5"/>
          </p:nvPr>
        </p:nvSpPr>
        <p:spPr/>
        <p:txBody>
          <a:bodyPr/>
          <a:lstStyle/>
          <a:p>
            <a:fld id="{16E98E89-17B2-4721-9E3B-530BF713EE36}" type="slidenum">
              <a:rPr lang="en-US" smtClean="0"/>
              <a:t>40</a:t>
            </a:fld>
            <a:endParaRPr lang="en-US"/>
          </a:p>
        </p:txBody>
      </p:sp>
    </p:spTree>
    <p:extLst>
      <p:ext uri="{BB962C8B-B14F-4D97-AF65-F5344CB8AC3E}">
        <p14:creationId xmlns:p14="http://schemas.microsoft.com/office/powerpoint/2010/main" val="4859950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immediate reward associated with this action.</a:t>
            </a:r>
          </a:p>
        </p:txBody>
      </p:sp>
      <p:sp>
        <p:nvSpPr>
          <p:cNvPr id="4" name="Slide Number Placeholder 3"/>
          <p:cNvSpPr>
            <a:spLocks noGrp="1"/>
          </p:cNvSpPr>
          <p:nvPr>
            <p:ph type="sldNum" sz="quarter" idx="5"/>
          </p:nvPr>
        </p:nvSpPr>
        <p:spPr/>
        <p:txBody>
          <a:bodyPr/>
          <a:lstStyle/>
          <a:p>
            <a:fld id="{16E98E89-17B2-4721-9E3B-530BF713EE36}" type="slidenum">
              <a:rPr lang="en-US" smtClean="0"/>
              <a:t>41</a:t>
            </a:fld>
            <a:endParaRPr lang="en-US"/>
          </a:p>
        </p:txBody>
      </p:sp>
    </p:spTree>
    <p:extLst>
      <p:ext uri="{BB962C8B-B14F-4D97-AF65-F5344CB8AC3E}">
        <p14:creationId xmlns:p14="http://schemas.microsoft.com/office/powerpoint/2010/main" val="39087055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immediate reward associated with this action.</a:t>
            </a:r>
          </a:p>
        </p:txBody>
      </p:sp>
      <p:sp>
        <p:nvSpPr>
          <p:cNvPr id="4" name="Slide Number Placeholder 3"/>
          <p:cNvSpPr>
            <a:spLocks noGrp="1"/>
          </p:cNvSpPr>
          <p:nvPr>
            <p:ph type="sldNum" sz="quarter" idx="5"/>
          </p:nvPr>
        </p:nvSpPr>
        <p:spPr/>
        <p:txBody>
          <a:bodyPr/>
          <a:lstStyle/>
          <a:p>
            <a:fld id="{16E98E89-17B2-4721-9E3B-530BF713EE36}" type="slidenum">
              <a:rPr lang="en-US" smtClean="0"/>
              <a:t>42</a:t>
            </a:fld>
            <a:endParaRPr lang="en-US"/>
          </a:p>
        </p:txBody>
      </p:sp>
    </p:spTree>
    <p:extLst>
      <p:ext uri="{BB962C8B-B14F-4D97-AF65-F5344CB8AC3E}">
        <p14:creationId xmlns:p14="http://schemas.microsoft.com/office/powerpoint/2010/main" val="41850670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immediate reward associated with this action.</a:t>
            </a:r>
          </a:p>
        </p:txBody>
      </p:sp>
      <p:sp>
        <p:nvSpPr>
          <p:cNvPr id="4" name="Slide Number Placeholder 3"/>
          <p:cNvSpPr>
            <a:spLocks noGrp="1"/>
          </p:cNvSpPr>
          <p:nvPr>
            <p:ph type="sldNum" sz="quarter" idx="5"/>
          </p:nvPr>
        </p:nvSpPr>
        <p:spPr/>
        <p:txBody>
          <a:bodyPr/>
          <a:lstStyle/>
          <a:p>
            <a:fld id="{16E98E89-17B2-4721-9E3B-530BF713EE36}" type="slidenum">
              <a:rPr lang="en-US" smtClean="0"/>
              <a:t>43</a:t>
            </a:fld>
            <a:endParaRPr lang="en-US"/>
          </a:p>
        </p:txBody>
      </p:sp>
    </p:spTree>
    <p:extLst>
      <p:ext uri="{BB962C8B-B14F-4D97-AF65-F5344CB8AC3E}">
        <p14:creationId xmlns:p14="http://schemas.microsoft.com/office/powerpoint/2010/main" val="3565653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an immediate reward associated with this action.</a:t>
            </a:r>
          </a:p>
        </p:txBody>
      </p:sp>
      <p:sp>
        <p:nvSpPr>
          <p:cNvPr id="4" name="Slide Number Placeholder 3"/>
          <p:cNvSpPr>
            <a:spLocks noGrp="1"/>
          </p:cNvSpPr>
          <p:nvPr>
            <p:ph type="sldNum" sz="quarter" idx="5"/>
          </p:nvPr>
        </p:nvSpPr>
        <p:spPr/>
        <p:txBody>
          <a:bodyPr/>
          <a:lstStyle/>
          <a:p>
            <a:fld id="{16E98E89-17B2-4721-9E3B-530BF713EE36}" type="slidenum">
              <a:rPr lang="en-US" smtClean="0"/>
              <a:t>44</a:t>
            </a:fld>
            <a:endParaRPr lang="en-US"/>
          </a:p>
        </p:txBody>
      </p:sp>
    </p:spTree>
    <p:extLst>
      <p:ext uri="{BB962C8B-B14F-4D97-AF65-F5344CB8AC3E}">
        <p14:creationId xmlns:p14="http://schemas.microsoft.com/office/powerpoint/2010/main" val="32563050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gamma is the DISCOUNT</a:t>
            </a:r>
            <a:r>
              <a:rPr lang="en-US" baseline="0" dirty="0" smtClean="0"/>
              <a:t> FACTOR: trade-off between reward now versus later</a:t>
            </a:r>
          </a:p>
          <a:p>
            <a:r>
              <a:rPr lang="en-US" baseline="0" dirty="0" smtClean="0"/>
              <a:t>- We didn’t need a learning rate here, because we didn’t have to worry about randomness</a:t>
            </a:r>
          </a:p>
        </p:txBody>
      </p:sp>
      <p:sp>
        <p:nvSpPr>
          <p:cNvPr id="4" name="Slide Number Placeholder 3"/>
          <p:cNvSpPr>
            <a:spLocks noGrp="1"/>
          </p:cNvSpPr>
          <p:nvPr>
            <p:ph type="sldNum" sz="quarter" idx="5"/>
          </p:nvPr>
        </p:nvSpPr>
        <p:spPr/>
        <p:txBody>
          <a:bodyPr/>
          <a:lstStyle/>
          <a:p>
            <a:fld id="{16E98E89-17B2-4721-9E3B-530BF713EE36}" type="slidenum">
              <a:rPr lang="en-US" smtClean="0"/>
              <a:t>45</a:t>
            </a:fld>
            <a:endParaRPr lang="en-US"/>
          </a:p>
        </p:txBody>
      </p:sp>
    </p:spTree>
    <p:extLst>
      <p:ext uri="{BB962C8B-B14F-4D97-AF65-F5344CB8AC3E}">
        <p14:creationId xmlns:p14="http://schemas.microsoft.com/office/powerpoint/2010/main" val="20070023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 As in other examples, this one was very simple – easy to see what action is right. But reinforcement learning allows us to act in environments where we don’t have this intuitive understanding.</a:t>
            </a:r>
          </a:p>
        </p:txBody>
      </p:sp>
      <p:sp>
        <p:nvSpPr>
          <p:cNvPr id="4" name="Slide Number Placeholder 3"/>
          <p:cNvSpPr>
            <a:spLocks noGrp="1"/>
          </p:cNvSpPr>
          <p:nvPr>
            <p:ph type="sldNum" sz="quarter" idx="10"/>
          </p:nvPr>
        </p:nvSpPr>
        <p:spPr/>
        <p:txBody>
          <a:bodyPr/>
          <a:lstStyle/>
          <a:p>
            <a:fld id="{1A6A4F6C-28AB-8F44-94C9-B705D7C3A651}" type="slidenum">
              <a:rPr lang="en-US" smtClean="0"/>
              <a:t>46</a:t>
            </a:fld>
            <a:endParaRPr lang="en-US"/>
          </a:p>
        </p:txBody>
      </p:sp>
    </p:spTree>
    <p:extLst>
      <p:ext uri="{BB962C8B-B14F-4D97-AF65-F5344CB8AC3E}">
        <p14:creationId xmlns:p14="http://schemas.microsoft.com/office/powerpoint/2010/main" val="347959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6</a:t>
            </a:fld>
            <a:endParaRPr lang="en-US"/>
          </a:p>
        </p:txBody>
      </p:sp>
    </p:spTree>
    <p:extLst>
      <p:ext uri="{BB962C8B-B14F-4D97-AF65-F5344CB8AC3E}">
        <p14:creationId xmlns:p14="http://schemas.microsoft.com/office/powerpoint/2010/main" val="17094485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What if we don’t want to discretize the state?</a:t>
            </a:r>
          </a:p>
          <a:p>
            <a:pPr marL="171450" indent="-171450">
              <a:buFontTx/>
              <a:buChar char="-"/>
            </a:pPr>
            <a:r>
              <a:rPr lang="en-US" baseline="0" dirty="0" smtClean="0"/>
              <a:t>Or we think this won’t be very effective</a:t>
            </a:r>
          </a:p>
          <a:p>
            <a:endParaRPr lang="en-US" dirty="0"/>
          </a:p>
        </p:txBody>
      </p:sp>
      <p:sp>
        <p:nvSpPr>
          <p:cNvPr id="4" name="Slide Number Placeholder 3"/>
          <p:cNvSpPr>
            <a:spLocks noGrp="1"/>
          </p:cNvSpPr>
          <p:nvPr>
            <p:ph type="sldNum" sz="quarter" idx="10"/>
          </p:nvPr>
        </p:nvSpPr>
        <p:spPr/>
        <p:txBody>
          <a:bodyPr/>
          <a:lstStyle/>
          <a:p>
            <a:fld id="{1A6A4F6C-28AB-8F44-94C9-B705D7C3A651}" type="slidenum">
              <a:rPr lang="en-US" smtClean="0"/>
              <a:t>47</a:t>
            </a:fld>
            <a:endParaRPr lang="en-US"/>
          </a:p>
        </p:txBody>
      </p:sp>
    </p:spTree>
    <p:extLst>
      <p:ext uri="{BB962C8B-B14F-4D97-AF65-F5344CB8AC3E}">
        <p14:creationId xmlns:p14="http://schemas.microsoft.com/office/powerpoint/2010/main" val="4243985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 now tells us the</a:t>
            </a:r>
            <a:r>
              <a:rPr lang="en-US" baseline="0" dirty="0" smtClean="0"/>
              <a:t> value associated with each action when in a given state</a:t>
            </a:r>
            <a:endParaRPr lang="en-US" dirty="0"/>
          </a:p>
        </p:txBody>
      </p:sp>
      <p:sp>
        <p:nvSpPr>
          <p:cNvPr id="4" name="Slide Number Placeholder 3"/>
          <p:cNvSpPr>
            <a:spLocks noGrp="1"/>
          </p:cNvSpPr>
          <p:nvPr>
            <p:ph type="sldNum" sz="quarter" idx="10"/>
          </p:nvPr>
        </p:nvSpPr>
        <p:spPr/>
        <p:txBody>
          <a:bodyPr/>
          <a:lstStyle/>
          <a:p>
            <a:fld id="{1A6A4F6C-28AB-8F44-94C9-B705D7C3A651}" type="slidenum">
              <a:rPr lang="en-US" smtClean="0"/>
              <a:t>48</a:t>
            </a:fld>
            <a:endParaRPr lang="en-US"/>
          </a:p>
        </p:txBody>
      </p:sp>
    </p:spTree>
    <p:extLst>
      <p:ext uri="{BB962C8B-B14F-4D97-AF65-F5344CB8AC3E}">
        <p14:creationId xmlns:p14="http://schemas.microsoft.com/office/powerpoint/2010/main" val="1567589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7</a:t>
            </a:fld>
            <a:endParaRPr lang="en-US"/>
          </a:p>
        </p:txBody>
      </p:sp>
    </p:spTree>
    <p:extLst>
      <p:ext uri="{BB962C8B-B14F-4D97-AF65-F5344CB8AC3E}">
        <p14:creationId xmlns:p14="http://schemas.microsoft.com/office/powerpoint/2010/main" val="42920985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“Decision-making under uncertainty”</a:t>
            </a:r>
            <a:endParaRPr lang="en-US" dirty="0"/>
          </a:p>
        </p:txBody>
      </p:sp>
      <p:sp>
        <p:nvSpPr>
          <p:cNvPr id="4" name="Slide Number Placeholder 3"/>
          <p:cNvSpPr>
            <a:spLocks noGrp="1"/>
          </p:cNvSpPr>
          <p:nvPr>
            <p:ph type="sldNum" sz="quarter" idx="5"/>
          </p:nvPr>
        </p:nvSpPr>
        <p:spPr/>
        <p:txBody>
          <a:bodyPr/>
          <a:lstStyle/>
          <a:p>
            <a:fld id="{16E98E89-17B2-4721-9E3B-530BF713EE36}" type="slidenum">
              <a:rPr lang="en-US" smtClean="0"/>
              <a:t>8</a:t>
            </a:fld>
            <a:endParaRPr lang="en-US"/>
          </a:p>
        </p:txBody>
      </p:sp>
    </p:spTree>
    <p:extLst>
      <p:ext uri="{BB962C8B-B14F-4D97-AF65-F5344CB8AC3E}">
        <p14:creationId xmlns:p14="http://schemas.microsoft.com/office/powerpoint/2010/main" val="491122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“Decision-making under uncertainty”</a:t>
            </a:r>
            <a:endParaRPr lang="en-US" dirty="0"/>
          </a:p>
        </p:txBody>
      </p:sp>
      <p:sp>
        <p:nvSpPr>
          <p:cNvPr id="4" name="Slide Number Placeholder 3"/>
          <p:cNvSpPr>
            <a:spLocks noGrp="1"/>
          </p:cNvSpPr>
          <p:nvPr>
            <p:ph type="sldNum" sz="quarter" idx="5"/>
          </p:nvPr>
        </p:nvSpPr>
        <p:spPr/>
        <p:txBody>
          <a:bodyPr/>
          <a:lstStyle/>
          <a:p>
            <a:fld id="{16E98E89-17B2-4721-9E3B-530BF713EE36}" type="slidenum">
              <a:rPr lang="en-US" smtClean="0"/>
              <a:t>9</a:t>
            </a:fld>
            <a:endParaRPr lang="en-US"/>
          </a:p>
        </p:txBody>
      </p:sp>
    </p:spTree>
    <p:extLst>
      <p:ext uri="{BB962C8B-B14F-4D97-AF65-F5344CB8AC3E}">
        <p14:creationId xmlns:p14="http://schemas.microsoft.com/office/powerpoint/2010/main" val="3590793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10</a:t>
            </a:fld>
            <a:endParaRPr lang="en-US"/>
          </a:p>
        </p:txBody>
      </p:sp>
    </p:spTree>
    <p:extLst>
      <p:ext uri="{BB962C8B-B14F-4D97-AF65-F5344CB8AC3E}">
        <p14:creationId xmlns:p14="http://schemas.microsoft.com/office/powerpoint/2010/main" val="3943260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11</a:t>
            </a:fld>
            <a:endParaRPr lang="en-US"/>
          </a:p>
        </p:txBody>
      </p:sp>
    </p:spTree>
    <p:extLst>
      <p:ext uri="{BB962C8B-B14F-4D97-AF65-F5344CB8AC3E}">
        <p14:creationId xmlns:p14="http://schemas.microsoft.com/office/powerpoint/2010/main" val="974399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These</a:t>
            </a:r>
            <a:r>
              <a:rPr lang="en-US" baseline="0" dirty="0" smtClean="0"/>
              <a:t> actions may effect the state, but there is randomness in this, perhaps due to incomplete information</a:t>
            </a:r>
            <a:endParaRPr lang="en-US" dirty="0"/>
          </a:p>
        </p:txBody>
      </p:sp>
      <p:sp>
        <p:nvSpPr>
          <p:cNvPr id="4" name="Slide Number Placeholder 3"/>
          <p:cNvSpPr>
            <a:spLocks noGrp="1"/>
          </p:cNvSpPr>
          <p:nvPr>
            <p:ph type="sldNum" sz="quarter" idx="5"/>
          </p:nvPr>
        </p:nvSpPr>
        <p:spPr/>
        <p:txBody>
          <a:bodyPr/>
          <a:lstStyle/>
          <a:p>
            <a:fld id="{16E98E89-17B2-4721-9E3B-530BF713EE36}" type="slidenum">
              <a:rPr lang="en-US" smtClean="0"/>
              <a:t>12</a:t>
            </a:fld>
            <a:endParaRPr lang="en-US"/>
          </a:p>
        </p:txBody>
      </p:sp>
    </p:spTree>
    <p:extLst>
      <p:ext uri="{BB962C8B-B14F-4D97-AF65-F5344CB8AC3E}">
        <p14:creationId xmlns:p14="http://schemas.microsoft.com/office/powerpoint/2010/main" val="344149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8/1/2019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1056131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8/1/2019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66342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8/1/2019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134333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8/1/2019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015690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8/1/2019</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57648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8/1/2019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8740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8/1/2019</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766596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8/1/2019</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514667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8/1/2019</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255802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8/1/2019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9737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8/1/2019</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66860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Duke Title Slide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631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001A57"/>
          </a:solidFill>
          <a:latin typeface="Helvetica"/>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bg1">
              <a:lumMod val="50000"/>
            </a:schemeClr>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0.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1.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3.jpeg"/></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5.png"/><Relationship Id="rId4" Type="http://schemas.openxmlformats.org/officeDocument/2006/relationships/image" Target="../media/image56.png"/></Relationships>
</file>

<file path=ppt/slides/_rels/slide46.xml.rels><?xml version="1.0" encoding="UTF-8" standalone="yes"?>
<Relationships xmlns="http://schemas.openxmlformats.org/package/2006/relationships"><Relationship Id="rId8" Type="http://schemas.openxmlformats.org/officeDocument/2006/relationships/image" Target="../media/image63.tiff"/><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8.jpeg"/><Relationship Id="rId4" Type="http://schemas.openxmlformats.org/officeDocument/2006/relationships/image" Target="../media/image59.png"/><Relationship Id="rId9"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70.png"/></Relationships>
</file>

<file path=ppt/slides/_rels/slide48.xml.rels><?xml version="1.0" encoding="UTF-8" standalone="yes"?>
<Relationships xmlns="http://schemas.openxmlformats.org/package/2006/relationships"><Relationship Id="rId8" Type="http://schemas.openxmlformats.org/officeDocument/2006/relationships/image" Target="../media/image590.png"/><Relationship Id="rId7" Type="http://schemas.openxmlformats.org/officeDocument/2006/relationships/image" Target="../media/image580.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600.png"/><Relationship Id="rId5" Type="http://schemas.openxmlformats.org/officeDocument/2006/relationships/image" Target="../media/image87.png"/><Relationship Id="rId10" Type="http://schemas.openxmlformats.org/officeDocument/2006/relationships/image" Target="../media/image64.png"/><Relationship Id="rId9" Type="http://schemas.openxmlformats.org/officeDocument/2006/relationships/image" Target="../media/image610.png"/></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9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image" Target="../media/image910.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581.png"/><Relationship Id="rId2" Type="http://schemas.openxmlformats.org/officeDocument/2006/relationships/image" Target="../media/image910.png"/><Relationship Id="rId1" Type="http://schemas.openxmlformats.org/officeDocument/2006/relationships/slideLayout" Target="../slideLayouts/slideLayout7.xml"/><Relationship Id="rId5" Type="http://schemas.openxmlformats.org/officeDocument/2006/relationships/image" Target="../media/image591.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531.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s://www.techradar.com/news/fords-robot-postman-will-deliver-packages-to-your-front-door"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48427"/>
            <a:ext cx="7772400" cy="2392291"/>
          </a:xfrm>
        </p:spPr>
        <p:txBody>
          <a:bodyPr>
            <a:normAutofit/>
          </a:bodyPr>
          <a:lstStyle/>
          <a:p>
            <a:pPr>
              <a:spcAft>
                <a:spcPts val="900"/>
              </a:spcAft>
            </a:pPr>
            <a:r>
              <a:rPr lang="en-US" dirty="0" smtClean="0"/>
              <a:t>Reinforcement Learning</a:t>
            </a:r>
            <a:r>
              <a:rPr lang="en-US" dirty="0"/>
              <a:t/>
            </a:r>
            <a:br>
              <a:rPr lang="en-US" dirty="0"/>
            </a:br>
            <a:r>
              <a:rPr lang="en-US" sz="2700" dirty="0"/>
              <a:t/>
            </a:r>
            <a:br>
              <a:rPr lang="en-US" sz="2700" dirty="0"/>
            </a:br>
            <a:r>
              <a:rPr lang="en-US" sz="2700" dirty="0"/>
              <a:t>August 2, 2019</a:t>
            </a:r>
            <a:endParaRPr lang="en-US" sz="3600" dirty="0"/>
          </a:p>
        </p:txBody>
      </p:sp>
      <p:sp>
        <p:nvSpPr>
          <p:cNvPr id="3" name="Subtitle 2"/>
          <p:cNvSpPr>
            <a:spLocks noGrp="1"/>
          </p:cNvSpPr>
          <p:nvPr>
            <p:ph type="subTitle" idx="1"/>
          </p:nvPr>
        </p:nvSpPr>
        <p:spPr>
          <a:xfrm>
            <a:off x="2270414" y="3207661"/>
            <a:ext cx="4603173" cy="1241822"/>
          </a:xfrm>
        </p:spPr>
        <p:txBody>
          <a:bodyPr>
            <a:normAutofit fontScale="85000" lnSpcReduction="20000"/>
          </a:bodyPr>
          <a:lstStyle/>
          <a:p>
            <a:endParaRPr lang="en-US" sz="1800" dirty="0"/>
          </a:p>
          <a:p>
            <a:r>
              <a:rPr lang="en-US" sz="1800" dirty="0" err="1"/>
              <a:t>MMCi</a:t>
            </a:r>
            <a:r>
              <a:rPr lang="en-US" sz="1800" dirty="0"/>
              <a:t> Applied Data Science</a:t>
            </a:r>
          </a:p>
          <a:p>
            <a:r>
              <a:rPr lang="en-US" sz="1800" dirty="0"/>
              <a:t>Block 5, Lecture 1</a:t>
            </a:r>
          </a:p>
          <a:p>
            <a:endParaRPr lang="en-US" sz="1800" dirty="0"/>
          </a:p>
          <a:p>
            <a:r>
              <a:rPr lang="en-US" sz="1800" dirty="0"/>
              <a:t>Matthew Engelhard</a:t>
            </a:r>
          </a:p>
        </p:txBody>
      </p:sp>
    </p:spTree>
    <p:extLst>
      <p:ext uri="{BB962C8B-B14F-4D97-AF65-F5344CB8AC3E}">
        <p14:creationId xmlns:p14="http://schemas.microsoft.com/office/powerpoint/2010/main" val="38488217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247852" y="318385"/>
            <a:ext cx="3630086" cy="828255"/>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a:t>Sequential </a:t>
            </a:r>
            <a:r>
              <a:rPr lang="en-US" sz="4400" u="sng" dirty="0"/>
              <a:t>Medical</a:t>
            </a:r>
            <a:r>
              <a:rPr lang="en-US" sz="4400" dirty="0"/>
              <a:t> Decision-Making</a:t>
            </a:r>
          </a:p>
        </p:txBody>
      </p:sp>
      <p:sp>
        <p:nvSpPr>
          <p:cNvPr id="3" name="TextBox 2">
            <a:extLst>
              <a:ext uri="{FF2B5EF4-FFF2-40B4-BE49-F238E27FC236}">
                <a16:creationId xmlns:a16="http://schemas.microsoft.com/office/drawing/2014/main" id="{82173461-8977-764F-88DE-ED8B11A0AADD}"/>
              </a:ext>
            </a:extLst>
          </p:cNvPr>
          <p:cNvSpPr txBox="1"/>
          <p:nvPr/>
        </p:nvSpPr>
        <p:spPr>
          <a:xfrm>
            <a:off x="425917" y="1792562"/>
            <a:ext cx="2432786" cy="2677656"/>
          </a:xfrm>
          <a:prstGeom prst="rect">
            <a:avLst/>
          </a:prstGeom>
          <a:noFill/>
        </p:spPr>
        <p:txBody>
          <a:bodyPr wrap="square" rtlCol="0">
            <a:spAutoFit/>
          </a:bodyPr>
          <a:lstStyle/>
          <a:p>
            <a:r>
              <a:rPr lang="en-US" sz="2100" dirty="0"/>
              <a:t>An </a:t>
            </a:r>
            <a:r>
              <a:rPr lang="en-US" sz="2100" dirty="0">
                <a:solidFill>
                  <a:srgbClr val="0070C0"/>
                </a:solidFill>
              </a:rPr>
              <a:t>agent</a:t>
            </a:r>
            <a:r>
              <a:rPr lang="en-US" sz="2100" dirty="0"/>
              <a:t> </a:t>
            </a:r>
          </a:p>
          <a:p>
            <a:endParaRPr lang="en-US" sz="2100" dirty="0"/>
          </a:p>
          <a:p>
            <a:r>
              <a:rPr lang="en-US" sz="2100" dirty="0"/>
              <a:t>takes </a:t>
            </a:r>
            <a:r>
              <a:rPr lang="en-US" sz="2100" dirty="0">
                <a:solidFill>
                  <a:srgbClr val="D5007F"/>
                </a:solidFill>
              </a:rPr>
              <a:t>actions</a:t>
            </a:r>
          </a:p>
          <a:p>
            <a:endParaRPr lang="en-US" sz="2100" dirty="0"/>
          </a:p>
          <a:p>
            <a:r>
              <a:rPr lang="en-US" sz="2100" dirty="0"/>
              <a:t>based on the </a:t>
            </a:r>
            <a:r>
              <a:rPr lang="en-US" sz="2100" dirty="0">
                <a:solidFill>
                  <a:schemeClr val="accent3"/>
                </a:solidFill>
              </a:rPr>
              <a:t>state</a:t>
            </a:r>
            <a:r>
              <a:rPr lang="en-US" sz="2100" dirty="0"/>
              <a:t> of a system</a:t>
            </a:r>
          </a:p>
          <a:p>
            <a:endParaRPr lang="en-US" sz="2100" dirty="0"/>
          </a:p>
          <a:p>
            <a:r>
              <a:rPr lang="en-US" sz="2100" dirty="0"/>
              <a:t>to maximize </a:t>
            </a:r>
            <a:r>
              <a:rPr lang="en-US" sz="2100" dirty="0">
                <a:solidFill>
                  <a:schemeClr val="accent4"/>
                </a:solidFill>
              </a:rPr>
              <a:t>reward</a:t>
            </a:r>
          </a:p>
        </p:txBody>
      </p:sp>
      <p:pic>
        <p:nvPicPr>
          <p:cNvPr id="4"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350" y="1306151"/>
            <a:ext cx="5103335" cy="316406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4472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247851" y="318385"/>
            <a:ext cx="3674154" cy="1157875"/>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a:t>Sequential </a:t>
            </a:r>
            <a:r>
              <a:rPr lang="en-US" sz="4400" u="sng" dirty="0"/>
              <a:t>Medical</a:t>
            </a:r>
            <a:r>
              <a:rPr lang="en-US" sz="4400" dirty="0"/>
              <a:t> Decision-Making</a:t>
            </a:r>
          </a:p>
        </p:txBody>
      </p:sp>
      <p:sp>
        <p:nvSpPr>
          <p:cNvPr id="3" name="TextBox 2">
            <a:extLst>
              <a:ext uri="{FF2B5EF4-FFF2-40B4-BE49-F238E27FC236}">
                <a16:creationId xmlns:a16="http://schemas.microsoft.com/office/drawing/2014/main" id="{82173461-8977-764F-88DE-ED8B11A0AADD}"/>
              </a:ext>
            </a:extLst>
          </p:cNvPr>
          <p:cNvSpPr txBox="1"/>
          <p:nvPr/>
        </p:nvSpPr>
        <p:spPr>
          <a:xfrm>
            <a:off x="425917" y="1792562"/>
            <a:ext cx="2432786" cy="2677656"/>
          </a:xfrm>
          <a:prstGeom prst="rect">
            <a:avLst/>
          </a:prstGeom>
          <a:noFill/>
        </p:spPr>
        <p:txBody>
          <a:bodyPr wrap="square" rtlCol="0">
            <a:spAutoFit/>
          </a:bodyPr>
          <a:lstStyle/>
          <a:p>
            <a:r>
              <a:rPr lang="en-US" sz="2100" dirty="0"/>
              <a:t>An </a:t>
            </a:r>
            <a:r>
              <a:rPr lang="en-US" sz="2100" dirty="0">
                <a:solidFill>
                  <a:srgbClr val="0070C0"/>
                </a:solidFill>
              </a:rPr>
              <a:t>agent</a:t>
            </a:r>
            <a:r>
              <a:rPr lang="en-US" sz="2100" dirty="0"/>
              <a:t> </a:t>
            </a:r>
          </a:p>
          <a:p>
            <a:endParaRPr lang="en-US" sz="2100" dirty="0"/>
          </a:p>
          <a:p>
            <a:r>
              <a:rPr lang="en-US" sz="2100" dirty="0"/>
              <a:t>takes </a:t>
            </a:r>
            <a:r>
              <a:rPr lang="en-US" sz="2100" dirty="0">
                <a:solidFill>
                  <a:srgbClr val="D5007F"/>
                </a:solidFill>
              </a:rPr>
              <a:t>actions</a:t>
            </a:r>
          </a:p>
          <a:p>
            <a:endParaRPr lang="en-US" sz="2100" dirty="0"/>
          </a:p>
          <a:p>
            <a:r>
              <a:rPr lang="en-US" sz="2100" dirty="0"/>
              <a:t>based on the </a:t>
            </a:r>
            <a:r>
              <a:rPr lang="en-US" sz="2100" dirty="0">
                <a:solidFill>
                  <a:schemeClr val="accent3"/>
                </a:solidFill>
              </a:rPr>
              <a:t>state</a:t>
            </a:r>
            <a:r>
              <a:rPr lang="en-US" sz="2100" dirty="0"/>
              <a:t> of a system</a:t>
            </a:r>
          </a:p>
          <a:p>
            <a:endParaRPr lang="en-US" sz="2100" dirty="0"/>
          </a:p>
          <a:p>
            <a:r>
              <a:rPr lang="en-US" sz="2100" dirty="0"/>
              <a:t>to maximize </a:t>
            </a:r>
            <a:r>
              <a:rPr lang="en-US" sz="2100" dirty="0">
                <a:solidFill>
                  <a:schemeClr val="accent4"/>
                </a:solidFill>
              </a:rPr>
              <a:t>reward</a:t>
            </a:r>
          </a:p>
        </p:txBody>
      </p:sp>
      <p:pic>
        <p:nvPicPr>
          <p:cNvPr id="4" name="Picture 2" descr="Image result for artificial pancreas">
            <a:extLst>
              <a:ext uri="{FF2B5EF4-FFF2-40B4-BE49-F238E27FC236}">
                <a16:creationId xmlns:a16="http://schemas.microsoft.com/office/drawing/2014/main" id="{050BE877-C249-3544-ADB6-751F11A15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350" y="1792562"/>
            <a:ext cx="5234484" cy="27481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769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173461-8977-764F-88DE-ED8B11A0AADD}"/>
              </a:ext>
            </a:extLst>
          </p:cNvPr>
          <p:cNvSpPr txBox="1"/>
          <p:nvPr/>
        </p:nvSpPr>
        <p:spPr>
          <a:xfrm>
            <a:off x="425917" y="1792562"/>
            <a:ext cx="2432786" cy="2677656"/>
          </a:xfrm>
          <a:prstGeom prst="rect">
            <a:avLst/>
          </a:prstGeom>
          <a:noFill/>
        </p:spPr>
        <p:txBody>
          <a:bodyPr wrap="square" rtlCol="0">
            <a:spAutoFit/>
          </a:bodyPr>
          <a:lstStyle/>
          <a:p>
            <a:r>
              <a:rPr lang="en-US" sz="2100" dirty="0"/>
              <a:t>An </a:t>
            </a:r>
            <a:r>
              <a:rPr lang="en-US" sz="2100" dirty="0">
                <a:solidFill>
                  <a:srgbClr val="0070C0"/>
                </a:solidFill>
              </a:rPr>
              <a:t>agent</a:t>
            </a:r>
            <a:r>
              <a:rPr lang="en-US" sz="2100" dirty="0"/>
              <a:t> </a:t>
            </a:r>
          </a:p>
          <a:p>
            <a:endParaRPr lang="en-US" sz="2100" dirty="0"/>
          </a:p>
          <a:p>
            <a:r>
              <a:rPr lang="en-US" sz="2100" dirty="0"/>
              <a:t>takes </a:t>
            </a:r>
            <a:r>
              <a:rPr lang="en-US" sz="2100" dirty="0">
                <a:solidFill>
                  <a:srgbClr val="D5007F"/>
                </a:solidFill>
              </a:rPr>
              <a:t>actions</a:t>
            </a:r>
          </a:p>
          <a:p>
            <a:endParaRPr lang="en-US" sz="2100" dirty="0"/>
          </a:p>
          <a:p>
            <a:r>
              <a:rPr lang="en-US" sz="2100" dirty="0"/>
              <a:t>based on the </a:t>
            </a:r>
            <a:r>
              <a:rPr lang="en-US" sz="2100" dirty="0">
                <a:solidFill>
                  <a:schemeClr val="accent3"/>
                </a:solidFill>
              </a:rPr>
              <a:t>state</a:t>
            </a:r>
            <a:r>
              <a:rPr lang="en-US" sz="2100" dirty="0"/>
              <a:t> of a system</a:t>
            </a:r>
          </a:p>
          <a:p>
            <a:endParaRPr lang="en-US" sz="2100" dirty="0"/>
          </a:p>
          <a:p>
            <a:r>
              <a:rPr lang="en-US" sz="2100" dirty="0"/>
              <a:t>to maximize </a:t>
            </a:r>
            <a:r>
              <a:rPr lang="en-US" sz="2100" dirty="0">
                <a:solidFill>
                  <a:schemeClr val="accent4"/>
                </a:solidFill>
              </a:rPr>
              <a:t>reward</a:t>
            </a:r>
          </a:p>
        </p:txBody>
      </p:sp>
      <p:sp>
        <p:nvSpPr>
          <p:cNvPr id="9" name="Title 1">
            <a:extLst>
              <a:ext uri="{FF2B5EF4-FFF2-40B4-BE49-F238E27FC236}">
                <a16:creationId xmlns:a16="http://schemas.microsoft.com/office/drawing/2014/main" id="{9FCF1332-EC12-9946-8019-3F18BD859EA2}"/>
              </a:ext>
            </a:extLst>
          </p:cNvPr>
          <p:cNvSpPr txBox="1">
            <a:spLocks/>
          </p:cNvSpPr>
          <p:nvPr/>
        </p:nvSpPr>
        <p:spPr>
          <a:xfrm>
            <a:off x="247851" y="318385"/>
            <a:ext cx="3674154" cy="1157875"/>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a:t>Sequential </a:t>
            </a:r>
            <a:r>
              <a:rPr lang="en-US" sz="4400" u="sng" dirty="0"/>
              <a:t>Medical</a:t>
            </a:r>
            <a:r>
              <a:rPr lang="en-US" sz="4400" dirty="0"/>
              <a:t> Decision-Making</a:t>
            </a:r>
          </a:p>
        </p:txBody>
      </p:sp>
      <p:cxnSp>
        <p:nvCxnSpPr>
          <p:cNvPr id="4" name="Straight Arrow Connector 3"/>
          <p:cNvCxnSpPr/>
          <p:nvPr/>
        </p:nvCxnSpPr>
        <p:spPr>
          <a:xfrm>
            <a:off x="2858703" y="3455469"/>
            <a:ext cx="106330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5" name="Rectangle 4"/>
              <p:cNvSpPr/>
              <p:nvPr/>
            </p:nvSpPr>
            <p:spPr>
              <a:xfrm>
                <a:off x="4040205" y="3270803"/>
                <a:ext cx="2826351" cy="369332"/>
              </a:xfrm>
              <a:prstGeom prst="rect">
                <a:avLst/>
              </a:prstGeom>
            </p:spPr>
            <p:txBody>
              <a:bodyPr wrap="none">
                <a:spAutoFit/>
              </a:bodyPr>
              <a:lstStyle/>
              <a:p>
                <a:r>
                  <a:rPr lang="en-US" dirty="0" smtClean="0"/>
                  <a:t>A vector </a:t>
                </a:r>
                <a14:m>
                  <m:oMath xmlns:m="http://schemas.openxmlformats.org/officeDocument/2006/math">
                    <m:r>
                      <a:rPr lang="en-US" b="1" i="1" smtClean="0">
                        <a:solidFill>
                          <a:schemeClr val="accent3"/>
                        </a:solidFill>
                        <a:latin typeface="Cambria Math" panose="02040503050406030204" pitchFamily="18" charset="0"/>
                      </a:rPr>
                      <m:t>𝒔</m:t>
                    </m:r>
                  </m:oMath>
                </a14:m>
                <a:r>
                  <a:rPr lang="en-US" dirty="0" smtClean="0"/>
                  <a:t> of measurements</a:t>
                </a:r>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4040205" y="3270803"/>
                <a:ext cx="2826351" cy="369332"/>
              </a:xfrm>
              <a:prstGeom prst="rect">
                <a:avLst/>
              </a:prstGeom>
              <a:blipFill>
                <a:blip r:embed="rId3"/>
                <a:stretch>
                  <a:fillRect l="-1944" t="-10000" r="-1728" b="-26667"/>
                </a:stretch>
              </a:blipFill>
            </p:spPr>
            <p:txBody>
              <a:bodyPr/>
              <a:lstStyle/>
              <a:p>
                <a:r>
                  <a:rPr lang="en-US">
                    <a:noFill/>
                  </a:rPr>
                  <a:t> </a:t>
                </a:r>
              </a:p>
            </p:txBody>
          </p:sp>
        </mc:Fallback>
      </mc:AlternateContent>
      <p:cxnSp>
        <p:nvCxnSpPr>
          <p:cNvPr id="8" name="Straight Arrow Connector 7"/>
          <p:cNvCxnSpPr/>
          <p:nvPr/>
        </p:nvCxnSpPr>
        <p:spPr>
          <a:xfrm>
            <a:off x="2858703" y="2645343"/>
            <a:ext cx="106330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0" name="Rectangle 9"/>
              <p:cNvSpPr/>
              <p:nvPr/>
            </p:nvSpPr>
            <p:spPr>
              <a:xfrm>
                <a:off x="4040205" y="2460677"/>
                <a:ext cx="3597331" cy="369332"/>
              </a:xfrm>
              <a:prstGeom prst="rect">
                <a:avLst/>
              </a:prstGeom>
            </p:spPr>
            <p:txBody>
              <a:bodyPr wrap="none">
                <a:spAutoFit/>
              </a:bodyPr>
              <a:lstStyle/>
              <a:p>
                <a:r>
                  <a:rPr lang="en-US" dirty="0" smtClean="0"/>
                  <a:t>A set </a:t>
                </a:r>
                <a14:m>
                  <m:oMath xmlns:m="http://schemas.openxmlformats.org/officeDocument/2006/math">
                    <m:r>
                      <a:rPr lang="en-US" b="0" i="0" smtClean="0">
                        <a:solidFill>
                          <a:srgbClr val="DE379B"/>
                        </a:solidFill>
                        <a:latin typeface="Cambria Math" panose="02040503050406030204" pitchFamily="18" charset="0"/>
                      </a:rPr>
                      <m:t>{</m:t>
                    </m:r>
                    <m:sSup>
                      <m:sSupPr>
                        <m:ctrlPr>
                          <a:rPr lang="en-US" b="0" i="1" smtClean="0">
                            <a:solidFill>
                              <a:srgbClr val="DE379B"/>
                            </a:solidFill>
                            <a:latin typeface="Cambria Math" panose="02040503050406030204" pitchFamily="18" charset="0"/>
                          </a:rPr>
                        </m:ctrlPr>
                      </m:sSupPr>
                      <m:e>
                        <m:r>
                          <a:rPr lang="en-US" b="0" i="1" smtClean="0">
                            <a:solidFill>
                              <a:srgbClr val="DE379B"/>
                            </a:solidFill>
                            <a:latin typeface="Cambria Math" panose="02040503050406030204" pitchFamily="18" charset="0"/>
                          </a:rPr>
                          <m:t>𝑎</m:t>
                        </m:r>
                      </m:e>
                      <m:sup>
                        <m:r>
                          <a:rPr lang="en-US" b="0" i="1" smtClean="0">
                            <a:solidFill>
                              <a:srgbClr val="DE379B"/>
                            </a:solidFill>
                            <a:latin typeface="Cambria Math" panose="02040503050406030204" pitchFamily="18" charset="0"/>
                          </a:rPr>
                          <m:t>1</m:t>
                        </m:r>
                      </m:sup>
                    </m:sSup>
                    <m:r>
                      <a:rPr lang="en-US" b="0" i="1" smtClean="0">
                        <a:solidFill>
                          <a:srgbClr val="DE379B"/>
                        </a:solidFill>
                        <a:latin typeface="Cambria Math" panose="02040503050406030204" pitchFamily="18" charset="0"/>
                      </a:rPr>
                      <m:t>,…,</m:t>
                    </m:r>
                    <m:sSup>
                      <m:sSupPr>
                        <m:ctrlPr>
                          <a:rPr lang="en-US" b="0" i="1" smtClean="0">
                            <a:solidFill>
                              <a:srgbClr val="DE379B"/>
                            </a:solidFill>
                            <a:latin typeface="Cambria Math" panose="02040503050406030204" pitchFamily="18" charset="0"/>
                          </a:rPr>
                        </m:ctrlPr>
                      </m:sSupPr>
                      <m:e>
                        <m:r>
                          <a:rPr lang="en-US" b="0" i="1" smtClean="0">
                            <a:solidFill>
                              <a:srgbClr val="DE379B"/>
                            </a:solidFill>
                            <a:latin typeface="Cambria Math" panose="02040503050406030204" pitchFamily="18" charset="0"/>
                          </a:rPr>
                          <m:t>𝑎</m:t>
                        </m:r>
                      </m:e>
                      <m:sup>
                        <m:r>
                          <a:rPr lang="en-US" b="0" i="1" smtClean="0">
                            <a:solidFill>
                              <a:srgbClr val="DE379B"/>
                            </a:solidFill>
                            <a:latin typeface="Cambria Math" panose="02040503050406030204" pitchFamily="18" charset="0"/>
                          </a:rPr>
                          <m:t>𝑚</m:t>
                        </m:r>
                      </m:sup>
                    </m:sSup>
                    <m:r>
                      <a:rPr lang="en-US" b="0" i="1" smtClean="0">
                        <a:solidFill>
                          <a:srgbClr val="DE379B"/>
                        </a:solidFill>
                        <a:latin typeface="Cambria Math" panose="02040503050406030204" pitchFamily="18" charset="0"/>
                      </a:rPr>
                      <m:t>}</m:t>
                    </m:r>
                  </m:oMath>
                </a14:m>
                <a:r>
                  <a:rPr lang="en-US" dirty="0" smtClean="0"/>
                  <a:t> of possible actions</a:t>
                </a:r>
                <a:endParaRPr lang="en-US" dirty="0"/>
              </a:p>
            </p:txBody>
          </p:sp>
        </mc:Choice>
        <mc:Fallback>
          <p:sp>
            <p:nvSpPr>
              <p:cNvPr id="10" name="Rectangle 9"/>
              <p:cNvSpPr>
                <a:spLocks noRot="1" noChangeAspect="1" noMove="1" noResize="1" noEditPoints="1" noAdjustHandles="1" noChangeArrowheads="1" noChangeShapeType="1" noTextEdit="1"/>
              </p:cNvSpPr>
              <p:nvPr/>
            </p:nvSpPr>
            <p:spPr>
              <a:xfrm>
                <a:off x="4040205" y="2460677"/>
                <a:ext cx="3597331" cy="369332"/>
              </a:xfrm>
              <a:prstGeom prst="rect">
                <a:avLst/>
              </a:prstGeom>
              <a:blipFill>
                <a:blip r:embed="rId4"/>
                <a:stretch>
                  <a:fillRect l="-1525" t="-10000" r="-678"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5453380" y="208955"/>
                <a:ext cx="3224463" cy="2031325"/>
              </a:xfrm>
              <a:prstGeom prst="rect">
                <a:avLst/>
              </a:prstGeom>
            </p:spPr>
            <p:txBody>
              <a:bodyPr wrap="square">
                <a:spAutoFit/>
              </a:bodyPr>
              <a:lstStyle/>
              <a:p>
                <a:pPr marL="171450" indent="-171450">
                  <a:buFont typeface="Arial" panose="020B0604020202020204" pitchFamily="34" charset="0"/>
                  <a:buChar char="•"/>
                </a:pPr>
                <a:r>
                  <a:rPr lang="en-US" sz="1400" dirty="0" smtClean="0"/>
                  <a:t>There </a:t>
                </a:r>
                <a:r>
                  <a:rPr lang="en-US" sz="1400" dirty="0"/>
                  <a:t>is </a:t>
                </a:r>
                <a:r>
                  <a:rPr lang="en-US" sz="1400" u="sng" dirty="0"/>
                  <a:t>randomness</a:t>
                </a:r>
                <a:r>
                  <a:rPr lang="en-US" sz="1400" dirty="0"/>
                  <a:t> in how a patient in state 𝑠 will respond to a given </a:t>
                </a:r>
                <a:r>
                  <a:rPr lang="en-US" sz="1400" dirty="0" smtClean="0"/>
                  <a:t>action, because </a:t>
                </a:r>
                <a:r>
                  <a:rPr lang="en-US" sz="1400" dirty="0"/>
                  <a:t>the information in 𝑠 yields an incomplete view of patient </a:t>
                </a:r>
                <a:r>
                  <a:rPr lang="en-US" sz="1400" dirty="0" smtClean="0"/>
                  <a:t>health</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smtClean="0"/>
                  <a:t>Let </a:t>
                </a:r>
                <a14:m>
                  <m:oMath xmlns:m="http://schemas.openxmlformats.org/officeDocument/2006/math">
                    <m:r>
                      <a:rPr lang="en-US" sz="1400" i="1">
                        <a:latin typeface="Cambria Math" panose="02040503050406030204" pitchFamily="18" charset="0"/>
                      </a:rPr>
                      <m:t>𝑃</m:t>
                    </m:r>
                    <m:r>
                      <a:rPr lang="en-US" sz="1400" i="1">
                        <a:latin typeface="Cambria Math" panose="02040503050406030204" pitchFamily="18" charset="0"/>
                      </a:rPr>
                      <m:t>(</m:t>
                    </m:r>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𝑠</m:t>
                        </m:r>
                      </m:e>
                      <m:sup>
                        <m:r>
                          <a:rPr lang="en-US" sz="1400" i="1">
                            <a:latin typeface="Cambria Math" panose="02040503050406030204" pitchFamily="18" charset="0"/>
                          </a:rPr>
                          <m:t>′</m:t>
                        </m:r>
                      </m:sup>
                    </m:sSup>
                    <m:r>
                      <a:rPr lang="en-US" sz="1400" i="1">
                        <a:latin typeface="Cambria Math" panose="02040503050406030204" pitchFamily="18" charset="0"/>
                      </a:rPr>
                      <m:t>)</m:t>
                    </m:r>
                  </m:oMath>
                </a14:m>
                <a:r>
                  <a:rPr lang="en-US" sz="1400" dirty="0"/>
                  <a:t> represent the </a:t>
                </a:r>
                <a:r>
                  <a:rPr lang="en-US" sz="1400" i="1" dirty="0"/>
                  <a:t>probability</a:t>
                </a:r>
                <a:r>
                  <a:rPr lang="en-US" sz="1400" dirty="0"/>
                  <a:t> that when a patient is in state </a:t>
                </a:r>
                <a14:m>
                  <m:oMath xmlns:m="http://schemas.openxmlformats.org/officeDocument/2006/math">
                    <m:r>
                      <a:rPr lang="en-US" sz="1400" i="1">
                        <a:latin typeface="Cambria Math" panose="02040503050406030204" pitchFamily="18" charset="0"/>
                      </a:rPr>
                      <m:t>𝑠</m:t>
                    </m:r>
                  </m:oMath>
                </a14:m>
                <a:r>
                  <a:rPr lang="en-US" sz="1400" dirty="0"/>
                  <a:t> and the MD takes action </a:t>
                </a:r>
                <a14:m>
                  <m:oMath xmlns:m="http://schemas.openxmlformats.org/officeDocument/2006/math">
                    <m:r>
                      <a:rPr lang="en-US" sz="1400" i="1">
                        <a:latin typeface="Cambria Math" panose="02040503050406030204" pitchFamily="18" charset="0"/>
                      </a:rPr>
                      <m:t>𝑎</m:t>
                    </m:r>
                  </m:oMath>
                </a14:m>
                <a:r>
                  <a:rPr lang="en-US" sz="1400" dirty="0"/>
                  <a:t>, the </a:t>
                </a:r>
                <a:r>
                  <a:rPr lang="en-US" sz="1400" dirty="0" smtClean="0"/>
                  <a:t>patient </a:t>
                </a:r>
                <a:r>
                  <a:rPr lang="en-US" sz="1400" dirty="0"/>
                  <a:t>state will change to </a:t>
                </a:r>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𝑠</m:t>
                        </m:r>
                      </m:e>
                      <m:sup>
                        <m:r>
                          <a:rPr lang="en-US" sz="1400" i="1">
                            <a:latin typeface="Cambria Math" panose="02040503050406030204" pitchFamily="18" charset="0"/>
                          </a:rPr>
                          <m:t>′</m:t>
                        </m:r>
                      </m:sup>
                    </m:sSup>
                  </m:oMath>
                </a14:m>
                <a:endParaRPr lang="en-US" sz="1400" dirty="0"/>
              </a:p>
            </p:txBody>
          </p:sp>
        </mc:Choice>
        <mc:Fallback>
          <p:sp>
            <p:nvSpPr>
              <p:cNvPr id="11" name="Rectangle 10"/>
              <p:cNvSpPr>
                <a:spLocks noRot="1" noChangeAspect="1" noMove="1" noResize="1" noEditPoints="1" noAdjustHandles="1" noChangeArrowheads="1" noChangeShapeType="1" noTextEdit="1"/>
              </p:cNvSpPr>
              <p:nvPr/>
            </p:nvSpPr>
            <p:spPr>
              <a:xfrm>
                <a:off x="5453380" y="208955"/>
                <a:ext cx="3224463" cy="2031325"/>
              </a:xfrm>
              <a:prstGeom prst="rect">
                <a:avLst/>
              </a:prstGeom>
              <a:blipFill>
                <a:blip r:embed="rId5"/>
                <a:stretch>
                  <a:fillRect l="-378" t="-299" r="-1323" b="-2096"/>
                </a:stretch>
              </a:blipFill>
            </p:spPr>
            <p:txBody>
              <a:bodyPr/>
              <a:lstStyle/>
              <a:p>
                <a:r>
                  <a:rPr lang="en-US">
                    <a:noFill/>
                  </a:rPr>
                  <a:t> </a:t>
                </a:r>
              </a:p>
            </p:txBody>
          </p:sp>
        </mc:Fallback>
      </mc:AlternateContent>
      <p:cxnSp>
        <p:nvCxnSpPr>
          <p:cNvPr id="15" name="Straight Arrow Connector 14"/>
          <p:cNvCxnSpPr/>
          <p:nvPr/>
        </p:nvCxnSpPr>
        <p:spPr>
          <a:xfrm>
            <a:off x="2858703" y="4277006"/>
            <a:ext cx="106330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mc:Choice xmlns:a14="http://schemas.microsoft.com/office/drawing/2010/main" Requires="a14">
          <p:sp>
            <p:nvSpPr>
              <p:cNvPr id="16" name="Rectangle 15"/>
              <p:cNvSpPr/>
              <p:nvPr/>
            </p:nvSpPr>
            <p:spPr>
              <a:xfrm>
                <a:off x="4040205" y="3815341"/>
                <a:ext cx="4637638" cy="923330"/>
              </a:xfrm>
              <a:prstGeom prst="rect">
                <a:avLst/>
              </a:prstGeom>
            </p:spPr>
            <p:txBody>
              <a:bodyPr wrap="square">
                <a:spAutoFit/>
              </a:bodyPr>
              <a:lstStyle/>
              <a:p>
                <a:r>
                  <a:rPr lang="en-US" dirty="0" smtClean="0"/>
                  <a:t>A function </a:t>
                </a:r>
                <a14:m>
                  <m:oMath xmlns:m="http://schemas.openxmlformats.org/officeDocument/2006/math">
                    <m:r>
                      <a:rPr lang="en-US" b="0" i="1" smtClean="0">
                        <a:solidFill>
                          <a:srgbClr val="8064A2"/>
                        </a:solidFill>
                        <a:latin typeface="Cambria Math" panose="02040503050406030204" pitchFamily="18" charset="0"/>
                      </a:rPr>
                      <m:t>𝑟</m:t>
                    </m:r>
                    <m:r>
                      <a:rPr lang="en-US" b="0" i="1" smtClean="0">
                        <a:solidFill>
                          <a:srgbClr val="8064A2"/>
                        </a:solidFill>
                        <a:latin typeface="Cambria Math" panose="02040503050406030204" pitchFamily="18" charset="0"/>
                      </a:rPr>
                      <m:t>(</m:t>
                    </m:r>
                    <m:r>
                      <a:rPr lang="en-US" b="0" i="1" smtClean="0">
                        <a:solidFill>
                          <a:srgbClr val="8064A2"/>
                        </a:solidFill>
                        <a:latin typeface="Cambria Math" panose="02040503050406030204" pitchFamily="18" charset="0"/>
                      </a:rPr>
                      <m:t>𝑠</m:t>
                    </m:r>
                    <m:r>
                      <a:rPr lang="en-US" b="0" i="1" smtClean="0">
                        <a:solidFill>
                          <a:srgbClr val="8064A2"/>
                        </a:solidFill>
                        <a:latin typeface="Cambria Math" panose="02040503050406030204" pitchFamily="18" charset="0"/>
                      </a:rPr>
                      <m:t>, </m:t>
                    </m:r>
                    <m:r>
                      <a:rPr lang="en-US" b="0" i="1" smtClean="0">
                        <a:solidFill>
                          <a:srgbClr val="8064A2"/>
                        </a:solidFill>
                        <a:latin typeface="Cambria Math" panose="02040503050406030204" pitchFamily="18" charset="0"/>
                      </a:rPr>
                      <m:t>𝑎</m:t>
                    </m:r>
                    <m:r>
                      <a:rPr lang="en-US" b="0" i="1" smtClean="0">
                        <a:solidFill>
                          <a:srgbClr val="8064A2"/>
                        </a:solidFill>
                        <a:latin typeface="Cambria Math" panose="02040503050406030204" pitchFamily="18" charset="0"/>
                      </a:rPr>
                      <m:t>, </m:t>
                    </m:r>
                    <m:sSup>
                      <m:sSupPr>
                        <m:ctrlPr>
                          <a:rPr lang="en-US" i="1" smtClean="0">
                            <a:solidFill>
                              <a:srgbClr val="8064A2"/>
                            </a:solidFill>
                            <a:latin typeface="Cambria Math" panose="02040503050406030204" pitchFamily="18" charset="0"/>
                          </a:rPr>
                        </m:ctrlPr>
                      </m:sSupPr>
                      <m:e>
                        <m:r>
                          <a:rPr lang="en-US" b="0" i="1" smtClean="0">
                            <a:solidFill>
                              <a:srgbClr val="8064A2"/>
                            </a:solidFill>
                            <a:latin typeface="Cambria Math" panose="02040503050406030204" pitchFamily="18" charset="0"/>
                          </a:rPr>
                          <m:t>𝑠</m:t>
                        </m:r>
                      </m:e>
                      <m:sup>
                        <m:r>
                          <a:rPr lang="en-US" b="0" i="1" smtClean="0">
                            <a:solidFill>
                              <a:srgbClr val="8064A2"/>
                            </a:solidFill>
                            <a:latin typeface="Cambria Math" panose="02040503050406030204" pitchFamily="18" charset="0"/>
                          </a:rPr>
                          <m:t>′</m:t>
                        </m:r>
                      </m:sup>
                    </m:sSup>
                    <m:r>
                      <a:rPr lang="en-US" b="0" i="1" smtClean="0">
                        <a:solidFill>
                          <a:srgbClr val="8064A2"/>
                        </a:solidFill>
                        <a:latin typeface="Cambria Math" panose="02040503050406030204" pitchFamily="18" charset="0"/>
                      </a:rPr>
                      <m:t>)</m:t>
                    </m:r>
                  </m:oMath>
                </a14:m>
                <a:r>
                  <a:rPr lang="en-US" dirty="0" smtClean="0">
                    <a:solidFill>
                      <a:srgbClr val="8064A2"/>
                    </a:solidFill>
                  </a:rPr>
                  <a:t> </a:t>
                </a:r>
                <a:r>
                  <a:rPr lang="en-US" dirty="0" smtClean="0"/>
                  <a:t>that quantifies the impact of transitioning from </a:t>
                </a:r>
                <a14:m>
                  <m:oMath xmlns:m="http://schemas.openxmlformats.org/officeDocument/2006/math">
                    <m:r>
                      <a:rPr lang="en-US" i="1" dirty="0" smtClean="0">
                        <a:latin typeface="Cambria Math" panose="02040503050406030204" pitchFamily="18" charset="0"/>
                      </a:rPr>
                      <m:t>𝑠</m:t>
                    </m:r>
                  </m:oMath>
                </a14:m>
                <a:r>
                  <a:rPr lang="en-US" dirty="0" smtClean="0"/>
                  <a:t> to </a:t>
                </a:r>
                <a14:m>
                  <m:oMath xmlns:m="http://schemas.openxmlformats.org/officeDocument/2006/math">
                    <m:r>
                      <a:rPr lang="en-US" i="1" dirty="0" smtClean="0">
                        <a:latin typeface="Cambria Math" panose="02040503050406030204" pitchFamily="18" charset="0"/>
                      </a:rPr>
                      <m:t>𝑠</m:t>
                    </m:r>
                    <m:r>
                      <a:rPr lang="en-US" i="1" dirty="0" smtClean="0">
                        <a:latin typeface="Cambria Math" panose="02040503050406030204" pitchFamily="18" charset="0"/>
                      </a:rPr>
                      <m:t>’</m:t>
                    </m:r>
                  </m:oMath>
                </a14:m>
                <a:r>
                  <a:rPr lang="en-US" dirty="0" smtClean="0"/>
                  <a:t> as well as the cost associated with action </a:t>
                </a:r>
                <a14:m>
                  <m:oMath xmlns:m="http://schemas.openxmlformats.org/officeDocument/2006/math">
                    <m:r>
                      <a:rPr lang="en-US" i="1" dirty="0" smtClean="0">
                        <a:latin typeface="Cambria Math" panose="02040503050406030204" pitchFamily="18" charset="0"/>
                      </a:rPr>
                      <m:t>𝑎</m:t>
                    </m:r>
                  </m:oMath>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4040205" y="3815341"/>
                <a:ext cx="4637638" cy="923330"/>
              </a:xfrm>
              <a:prstGeom prst="rect">
                <a:avLst/>
              </a:prstGeom>
              <a:blipFill>
                <a:blip r:embed="rId6"/>
                <a:stretch>
                  <a:fillRect l="-1183" t="-3974" r="-526" b="-9934"/>
                </a:stretch>
              </a:blipFill>
            </p:spPr>
            <p:txBody>
              <a:bodyPr/>
              <a:lstStyle/>
              <a:p>
                <a:r>
                  <a:rPr lang="en-US">
                    <a:noFill/>
                  </a:rPr>
                  <a:t> </a:t>
                </a:r>
              </a:p>
            </p:txBody>
          </p:sp>
        </mc:Fallback>
      </mc:AlternateContent>
    </p:spTree>
    <p:extLst>
      <p:ext uri="{BB962C8B-B14F-4D97-AF65-F5344CB8AC3E}">
        <p14:creationId xmlns:p14="http://schemas.microsoft.com/office/powerpoint/2010/main" val="4009408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octor patient">
            <a:extLst>
              <a:ext uri="{FF2B5EF4-FFF2-40B4-BE49-F238E27FC236}">
                <a16:creationId xmlns:a16="http://schemas.microsoft.com/office/drawing/2014/main" id="{49B2D941-A661-4CDA-A2B8-A2E43F9FA8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68" y="1162656"/>
            <a:ext cx="2791242" cy="18608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7641825-A4BB-4ECD-BEAC-5CF199505A63}"/>
                  </a:ext>
                </a:extLst>
              </p:cNvPr>
              <p:cNvSpPr txBox="1"/>
              <p:nvPr/>
            </p:nvSpPr>
            <p:spPr>
              <a:xfrm>
                <a:off x="3105245" y="0"/>
                <a:ext cx="5922915" cy="5909310"/>
              </a:xfrm>
              <a:prstGeom prst="rect">
                <a:avLst/>
              </a:prstGeom>
              <a:noFill/>
            </p:spPr>
            <p:txBody>
              <a:bodyPr wrap="square" rtlCol="0">
                <a:spAutoFit/>
              </a:bodyPr>
              <a:lstStyle/>
              <a:p>
                <a:pPr marL="214313" indent="-214313">
                  <a:buFont typeface="Wingdings" panose="05000000000000000000" pitchFamily="2" charset="2"/>
                  <a:buChar char="q"/>
                </a:pPr>
                <a:r>
                  <a:rPr lang="en-US" sz="1350" dirty="0" smtClean="0"/>
                  <a:t>The clinician </a:t>
                </a:r>
                <a:r>
                  <a:rPr lang="en-US" sz="1350" dirty="0"/>
                  <a:t>interacts with the patient through a series of actions, patient state changes, and rewards/costs</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Goal: Develop a </a:t>
                </a:r>
                <a:r>
                  <a:rPr lang="en-US" sz="1350" b="1" dirty="0"/>
                  <a:t>policy</a:t>
                </a:r>
                <a:r>
                  <a:rPr lang="en-US" sz="1350" dirty="0"/>
                  <a:t> </a:t>
                </a:r>
                <a:r>
                  <a:rPr lang="en-US" sz="1350" dirty="0" smtClean="0"/>
                  <a:t>that specifies the </a:t>
                </a:r>
                <a:r>
                  <a:rPr lang="en-US" sz="1350" u="sng" dirty="0" smtClean="0"/>
                  <a:t>optimal </a:t>
                </a:r>
                <a:r>
                  <a:rPr lang="en-US" sz="1350" u="sng" dirty="0"/>
                  <a:t>action</a:t>
                </a:r>
                <a:r>
                  <a:rPr lang="en-US" sz="1350" dirty="0"/>
                  <a:t> </a:t>
                </a:r>
                <a14:m>
                  <m:oMath xmlns:m="http://schemas.openxmlformats.org/officeDocument/2006/math">
                    <m:r>
                      <a:rPr lang="en-US" sz="1350" i="1">
                        <a:latin typeface="Cambria Math" panose="02040503050406030204" pitchFamily="18" charset="0"/>
                      </a:rPr>
                      <m:t>𝑎</m:t>
                    </m:r>
                  </m:oMath>
                </a14:m>
                <a:r>
                  <a:rPr lang="en-US" sz="1350" dirty="0"/>
                  <a:t> to take when </a:t>
                </a:r>
                <a:r>
                  <a:rPr lang="en-US" sz="1350" dirty="0" smtClean="0"/>
                  <a:t>the patient is in </a:t>
                </a:r>
                <a:r>
                  <a:rPr lang="en-US" sz="1350" dirty="0"/>
                  <a:t>state </a:t>
                </a:r>
                <a14:m>
                  <m:oMath xmlns:m="http://schemas.openxmlformats.org/officeDocument/2006/math">
                    <m:r>
                      <a:rPr lang="en-US" sz="1350" i="1">
                        <a:latin typeface="Cambria Math" panose="02040503050406030204" pitchFamily="18" charset="0"/>
                      </a:rPr>
                      <m:t>𝑠</m:t>
                    </m:r>
                  </m:oMath>
                </a14:m>
                <a:r>
                  <a:rPr lang="en-US" sz="1350" dirty="0" smtClean="0"/>
                  <a:t>. This policy might define the </a:t>
                </a:r>
                <a:r>
                  <a:rPr lang="en-US" sz="1350" i="1" dirty="0"/>
                  <a:t>standard of care</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The optimal policy will maximize the average reward over time, with reward accounting for patient outcome and costs</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The policy should be non-myopic, in that it thinks ahead, to the long-run impact of actions</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The policy will typically weight impacts in the near-term more highly than what happens in the long run</a:t>
                </a:r>
              </a:p>
              <a:p>
                <a:pPr marL="214313" indent="-214313">
                  <a:buFont typeface="Wingdings" panose="05000000000000000000" pitchFamily="2" charset="2"/>
                  <a:buChar char="q"/>
                </a:pPr>
                <a:endParaRPr lang="en-US" sz="1350" dirty="0"/>
              </a:p>
              <a:p>
                <a:r>
                  <a:rPr lang="en-US" sz="1350" dirty="0"/>
                  <a:t>      </a:t>
                </a:r>
              </a:p>
              <a:p>
                <a:endParaRPr lang="en-US" sz="1350" dirty="0"/>
              </a:p>
              <a:p>
                <a:endParaRPr lang="en-US" sz="1350" dirty="0"/>
              </a:p>
            </p:txBody>
          </p:sp>
        </mc:Choice>
        <mc:Fallback>
          <p:sp>
            <p:nvSpPr>
              <p:cNvPr id="2" name="TextBox 1">
                <a:extLst>
                  <a:ext uri="{FF2B5EF4-FFF2-40B4-BE49-F238E27FC236}">
                    <a16:creationId xmlns:a16="http://schemas.microsoft.com/office/drawing/2014/main" id="{37641825-A4BB-4ECD-BEAC-5CF199505A63}"/>
                  </a:ext>
                </a:extLst>
              </p:cNvPr>
              <p:cNvSpPr txBox="1">
                <a:spLocks noRot="1" noChangeAspect="1" noMove="1" noResize="1" noEditPoints="1" noAdjustHandles="1" noChangeArrowheads="1" noChangeShapeType="1" noTextEdit="1"/>
              </p:cNvSpPr>
              <p:nvPr/>
            </p:nvSpPr>
            <p:spPr>
              <a:xfrm>
                <a:off x="3105245" y="0"/>
                <a:ext cx="5922915" cy="5909310"/>
              </a:xfrm>
              <a:prstGeom prst="rect">
                <a:avLst/>
              </a:prstGeom>
              <a:blipFill>
                <a:blip r:embed="rId3"/>
                <a:stretch>
                  <a:fillRect l="-103" t="-103" r="-6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FEE1087-03D5-4050-898F-B00CC1414526}"/>
                  </a:ext>
                </a:extLst>
              </p:cNvPr>
              <p:cNvSpPr txBox="1"/>
              <p:nvPr/>
            </p:nvSpPr>
            <p:spPr>
              <a:xfrm>
                <a:off x="4335449" y="744116"/>
                <a:ext cx="2951962" cy="207749"/>
              </a:xfrm>
              <a:prstGeom prst="rect">
                <a:avLst/>
              </a:prstGeom>
              <a:noFill/>
            </p:spPr>
            <p:txBody>
              <a:bodyPr wrap="none" lIns="0" tIns="0" rIns="0" bIns="0" rtlCol="0">
                <a:spAutoFit/>
              </a:bodyPr>
              <a:lstStyle/>
              <a:p>
                <a14:m>
                  <m:oMath xmlns:m="http://schemas.openxmlformats.org/officeDocument/2006/math">
                    <m:r>
                      <a:rPr lang="en-US" sz="1350" i="1">
                        <a:latin typeface="Cambria Math" panose="02040503050406030204" pitchFamily="18" charset="0"/>
                      </a:rPr>
                      <m:t>…  </m:t>
                    </m:r>
                    <m:sSub>
                      <m:sSubPr>
                        <m:ctrlPr>
                          <a:rPr lang="en-US" sz="1350" i="1" smtClean="0">
                            <a:solidFill>
                              <a:schemeClr val="accent3"/>
                            </a:solidFill>
                            <a:latin typeface="Cambria Math" panose="02040503050406030204" pitchFamily="18" charset="0"/>
                          </a:rPr>
                        </m:ctrlPr>
                      </m:sSubPr>
                      <m:e>
                        <m:r>
                          <a:rPr lang="en-US" sz="1350" i="1">
                            <a:solidFill>
                              <a:schemeClr val="accent3"/>
                            </a:solidFill>
                            <a:latin typeface="Cambria Math" panose="02040503050406030204" pitchFamily="18" charset="0"/>
                          </a:rPr>
                          <m:t>𝑠</m:t>
                        </m:r>
                      </m:e>
                      <m:sub>
                        <m:r>
                          <a:rPr lang="en-US" sz="1350" i="1">
                            <a:solidFill>
                              <a:schemeClr val="accent3"/>
                            </a:solidFill>
                            <a:latin typeface="Cambria Math" panose="02040503050406030204" pitchFamily="18" charset="0"/>
                          </a:rPr>
                          <m:t>𝑡</m:t>
                        </m:r>
                        <m:r>
                          <a:rPr lang="en-US" sz="1350" i="1">
                            <a:solidFill>
                              <a:schemeClr val="accent3"/>
                            </a:solidFill>
                            <a:latin typeface="Cambria Math" panose="02040503050406030204" pitchFamily="18" charset="0"/>
                          </a:rPr>
                          <m:t>−1</m:t>
                        </m:r>
                      </m:sub>
                    </m:sSub>
                    <m:r>
                      <a:rPr lang="en-US" sz="1350" i="1">
                        <a:latin typeface="Cambria Math" panose="02040503050406030204" pitchFamily="18" charset="0"/>
                      </a:rPr>
                      <m:t>   </m:t>
                    </m:r>
                    <m:sSub>
                      <m:sSubPr>
                        <m:ctrlPr>
                          <a:rPr lang="en-US" sz="1350" i="1" smtClean="0">
                            <a:solidFill>
                              <a:srgbClr val="DE379B"/>
                            </a:solidFill>
                            <a:latin typeface="Cambria Math" panose="02040503050406030204" pitchFamily="18" charset="0"/>
                          </a:rPr>
                        </m:ctrlPr>
                      </m:sSubPr>
                      <m:e>
                        <m:r>
                          <a:rPr lang="en-US" sz="1350" i="1">
                            <a:solidFill>
                              <a:srgbClr val="DE379B"/>
                            </a:solidFill>
                            <a:latin typeface="Cambria Math" panose="02040503050406030204" pitchFamily="18" charset="0"/>
                          </a:rPr>
                          <m:t>𝑎</m:t>
                        </m:r>
                      </m:e>
                      <m:sub>
                        <m:r>
                          <a:rPr lang="en-US" sz="1350" i="1">
                            <a:solidFill>
                              <a:srgbClr val="DE379B"/>
                            </a:solidFill>
                            <a:latin typeface="Cambria Math" panose="02040503050406030204" pitchFamily="18" charset="0"/>
                          </a:rPr>
                          <m:t>𝑡</m:t>
                        </m:r>
                        <m:r>
                          <a:rPr lang="en-US" sz="1350" i="1">
                            <a:solidFill>
                              <a:srgbClr val="DE379B"/>
                            </a:solidFill>
                            <a:latin typeface="Cambria Math" panose="02040503050406030204" pitchFamily="18" charset="0"/>
                          </a:rPr>
                          <m:t>−1</m:t>
                        </m:r>
                      </m:sub>
                    </m:sSub>
                    <m:r>
                      <a:rPr lang="en-US" sz="1350" i="1">
                        <a:latin typeface="Cambria Math" panose="02040503050406030204" pitchFamily="18" charset="0"/>
                      </a:rPr>
                      <m:t>   </m:t>
                    </m:r>
                    <m:sSub>
                      <m:sSubPr>
                        <m:ctrlPr>
                          <a:rPr lang="en-US" sz="1350" i="1" smtClean="0">
                            <a:solidFill>
                              <a:srgbClr val="8064A2"/>
                            </a:solidFill>
                            <a:latin typeface="Cambria Math" panose="02040503050406030204" pitchFamily="18" charset="0"/>
                          </a:rPr>
                        </m:ctrlPr>
                      </m:sSubPr>
                      <m:e>
                        <m:r>
                          <a:rPr lang="en-US" sz="1350" i="1">
                            <a:solidFill>
                              <a:srgbClr val="8064A2"/>
                            </a:solidFill>
                            <a:latin typeface="Cambria Math" panose="02040503050406030204" pitchFamily="18" charset="0"/>
                          </a:rPr>
                          <m:t>𝑟</m:t>
                        </m:r>
                      </m:e>
                      <m:sub>
                        <m:r>
                          <a:rPr lang="en-US" sz="1350" i="1">
                            <a:solidFill>
                              <a:srgbClr val="8064A2"/>
                            </a:solidFill>
                            <a:latin typeface="Cambria Math" panose="02040503050406030204" pitchFamily="18" charset="0"/>
                          </a:rPr>
                          <m:t>𝑡</m:t>
                        </m:r>
                        <m:r>
                          <a:rPr lang="en-US" sz="1350" i="1">
                            <a:solidFill>
                              <a:srgbClr val="8064A2"/>
                            </a:solidFill>
                            <a:latin typeface="Cambria Math" panose="02040503050406030204" pitchFamily="18" charset="0"/>
                          </a:rPr>
                          <m:t>−1</m:t>
                        </m:r>
                      </m:sub>
                    </m:sSub>
                    <m:r>
                      <a:rPr lang="en-US" sz="1350" i="1">
                        <a:latin typeface="Cambria Math" panose="02040503050406030204" pitchFamily="18" charset="0"/>
                      </a:rPr>
                      <m:t>   </m:t>
                    </m:r>
                    <m:sSub>
                      <m:sSubPr>
                        <m:ctrlPr>
                          <a:rPr lang="en-US" sz="1350" i="1" smtClean="0">
                            <a:solidFill>
                              <a:schemeClr val="accent3"/>
                            </a:solidFill>
                            <a:latin typeface="Cambria Math" panose="02040503050406030204" pitchFamily="18" charset="0"/>
                          </a:rPr>
                        </m:ctrlPr>
                      </m:sSubPr>
                      <m:e>
                        <m:r>
                          <a:rPr lang="en-US" sz="1350" i="1">
                            <a:solidFill>
                              <a:schemeClr val="accent3"/>
                            </a:solidFill>
                            <a:latin typeface="Cambria Math" panose="02040503050406030204" pitchFamily="18" charset="0"/>
                          </a:rPr>
                          <m:t> </m:t>
                        </m:r>
                        <m:r>
                          <a:rPr lang="en-US" sz="1350" i="1">
                            <a:solidFill>
                              <a:schemeClr val="accent3"/>
                            </a:solidFill>
                            <a:latin typeface="Cambria Math" panose="02040503050406030204" pitchFamily="18" charset="0"/>
                          </a:rPr>
                          <m:t>𝑠</m:t>
                        </m:r>
                      </m:e>
                      <m:sub>
                        <m:r>
                          <a:rPr lang="en-US" sz="1350" i="1">
                            <a:solidFill>
                              <a:schemeClr val="accent3"/>
                            </a:solidFill>
                            <a:latin typeface="Cambria Math" panose="02040503050406030204" pitchFamily="18" charset="0"/>
                          </a:rPr>
                          <m:t>𝑡</m:t>
                        </m:r>
                      </m:sub>
                    </m:sSub>
                    <m:r>
                      <a:rPr lang="en-US" sz="1350" i="1">
                        <a:latin typeface="Cambria Math" panose="02040503050406030204" pitchFamily="18" charset="0"/>
                      </a:rPr>
                      <m:t>   </m:t>
                    </m:r>
                    <m:sSub>
                      <m:sSubPr>
                        <m:ctrlPr>
                          <a:rPr lang="en-US" sz="1350" i="1" smtClean="0">
                            <a:solidFill>
                              <a:srgbClr val="DE379B"/>
                            </a:solidFill>
                            <a:latin typeface="Cambria Math" panose="02040503050406030204" pitchFamily="18" charset="0"/>
                          </a:rPr>
                        </m:ctrlPr>
                      </m:sSubPr>
                      <m:e>
                        <m:r>
                          <a:rPr lang="en-US" sz="1350" i="1">
                            <a:solidFill>
                              <a:srgbClr val="DE379B"/>
                            </a:solidFill>
                            <a:latin typeface="Cambria Math" panose="02040503050406030204" pitchFamily="18" charset="0"/>
                          </a:rPr>
                          <m:t>𝑎</m:t>
                        </m:r>
                      </m:e>
                      <m:sub>
                        <m:r>
                          <a:rPr lang="en-US" sz="1350" i="1">
                            <a:solidFill>
                              <a:srgbClr val="DE379B"/>
                            </a:solidFill>
                            <a:latin typeface="Cambria Math" panose="02040503050406030204" pitchFamily="18" charset="0"/>
                          </a:rPr>
                          <m:t>𝑡</m:t>
                        </m:r>
                      </m:sub>
                    </m:sSub>
                    <m:r>
                      <a:rPr lang="en-US" sz="1350" i="1">
                        <a:latin typeface="Cambria Math" panose="02040503050406030204" pitchFamily="18" charset="0"/>
                      </a:rPr>
                      <m:t>   </m:t>
                    </m:r>
                    <m:sSub>
                      <m:sSubPr>
                        <m:ctrlPr>
                          <a:rPr lang="en-US" sz="1350" i="1" smtClean="0">
                            <a:solidFill>
                              <a:srgbClr val="8064A2"/>
                            </a:solidFill>
                            <a:latin typeface="Cambria Math" panose="02040503050406030204" pitchFamily="18" charset="0"/>
                          </a:rPr>
                        </m:ctrlPr>
                      </m:sSubPr>
                      <m:e>
                        <m:r>
                          <a:rPr lang="en-US" sz="1350" i="1">
                            <a:solidFill>
                              <a:srgbClr val="8064A2"/>
                            </a:solidFill>
                            <a:latin typeface="Cambria Math" panose="02040503050406030204" pitchFamily="18" charset="0"/>
                          </a:rPr>
                          <m:t>𝑟</m:t>
                        </m:r>
                      </m:e>
                      <m:sub>
                        <m:r>
                          <a:rPr lang="en-US" sz="1350" i="1">
                            <a:solidFill>
                              <a:srgbClr val="8064A2"/>
                            </a:solidFill>
                            <a:latin typeface="Cambria Math" panose="02040503050406030204" pitchFamily="18" charset="0"/>
                          </a:rPr>
                          <m:t>𝑡</m:t>
                        </m:r>
                      </m:sub>
                    </m:sSub>
                    <m:r>
                      <a:rPr lang="en-US" sz="1350" i="1">
                        <a:latin typeface="Cambria Math" panose="02040503050406030204" pitchFamily="18" charset="0"/>
                      </a:rPr>
                      <m:t>  </m:t>
                    </m:r>
                    <m:sSub>
                      <m:sSubPr>
                        <m:ctrlPr>
                          <a:rPr lang="en-US" sz="1350" i="1" smtClean="0">
                            <a:solidFill>
                              <a:schemeClr val="accent3"/>
                            </a:solidFill>
                            <a:latin typeface="Cambria Math" panose="02040503050406030204" pitchFamily="18" charset="0"/>
                          </a:rPr>
                        </m:ctrlPr>
                      </m:sSubPr>
                      <m:e>
                        <m:r>
                          <a:rPr lang="en-US" sz="1350" i="1">
                            <a:solidFill>
                              <a:schemeClr val="accent3"/>
                            </a:solidFill>
                            <a:latin typeface="Cambria Math" panose="02040503050406030204" pitchFamily="18" charset="0"/>
                          </a:rPr>
                          <m:t> </m:t>
                        </m:r>
                        <m:r>
                          <a:rPr lang="en-US" sz="1350" i="1">
                            <a:solidFill>
                              <a:schemeClr val="accent3"/>
                            </a:solidFill>
                            <a:latin typeface="Cambria Math" panose="02040503050406030204" pitchFamily="18" charset="0"/>
                          </a:rPr>
                          <m:t>𝑠</m:t>
                        </m:r>
                      </m:e>
                      <m:sub>
                        <m:r>
                          <a:rPr lang="en-US" sz="1350" i="1">
                            <a:solidFill>
                              <a:schemeClr val="accent3"/>
                            </a:solidFill>
                            <a:latin typeface="Cambria Math" panose="02040503050406030204" pitchFamily="18" charset="0"/>
                          </a:rPr>
                          <m:t>𝑡</m:t>
                        </m:r>
                        <m:r>
                          <a:rPr lang="en-US" sz="1350" i="1">
                            <a:solidFill>
                              <a:schemeClr val="accent3"/>
                            </a:solidFill>
                            <a:latin typeface="Cambria Math" panose="02040503050406030204" pitchFamily="18" charset="0"/>
                          </a:rPr>
                          <m:t>+1</m:t>
                        </m:r>
                      </m:sub>
                    </m:sSub>
                    <m:r>
                      <a:rPr lang="en-US" sz="1350" i="1">
                        <a:latin typeface="Cambria Math" panose="02040503050406030204" pitchFamily="18" charset="0"/>
                      </a:rPr>
                      <m:t> … </m:t>
                    </m:r>
                  </m:oMath>
                </a14:m>
                <a:r>
                  <a:rPr lang="en-US" sz="1350" dirty="0"/>
                  <a:t>  </a:t>
                </a:r>
              </a:p>
            </p:txBody>
          </p:sp>
        </mc:Choice>
        <mc:Fallback>
          <p:sp>
            <p:nvSpPr>
              <p:cNvPr id="3" name="TextBox 2">
                <a:extLst>
                  <a:ext uri="{FF2B5EF4-FFF2-40B4-BE49-F238E27FC236}">
                    <a16:creationId xmlns:a16="http://schemas.microsoft.com/office/drawing/2014/main" id="{8FEE1087-03D5-4050-898F-B00CC1414526}"/>
                  </a:ext>
                </a:extLst>
              </p:cNvPr>
              <p:cNvSpPr txBox="1">
                <a:spLocks noRot="1" noChangeAspect="1" noMove="1" noResize="1" noEditPoints="1" noAdjustHandles="1" noChangeArrowheads="1" noChangeShapeType="1" noTextEdit="1"/>
              </p:cNvSpPr>
              <p:nvPr/>
            </p:nvSpPr>
            <p:spPr>
              <a:xfrm>
                <a:off x="4335449" y="744116"/>
                <a:ext cx="2951962" cy="207749"/>
              </a:xfrm>
              <a:prstGeom prst="rect">
                <a:avLst/>
              </a:prstGeom>
              <a:blipFill>
                <a:blip r:embed="rId4"/>
                <a:stretch>
                  <a:fillRect l="-413" b="-17647"/>
                </a:stretch>
              </a:blipFill>
            </p:spPr>
            <p:txBody>
              <a:bodyPr/>
              <a:lstStyle/>
              <a:p>
                <a:r>
                  <a:rPr lang="en-US">
                    <a:noFill/>
                  </a:rPr>
                  <a:t> </a:t>
                </a:r>
              </a:p>
            </p:txBody>
          </p:sp>
        </mc:Fallback>
      </mc:AlternateContent>
    </p:spTree>
    <p:extLst>
      <p:ext uri="{BB962C8B-B14F-4D97-AF65-F5344CB8AC3E}">
        <p14:creationId xmlns:p14="http://schemas.microsoft.com/office/powerpoint/2010/main" val="69900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3" end="1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doctor patient">
            <a:extLst>
              <a:ext uri="{FF2B5EF4-FFF2-40B4-BE49-F238E27FC236}">
                <a16:creationId xmlns:a16="http://schemas.microsoft.com/office/drawing/2014/main" id="{49B2D941-A661-4CDA-A2B8-A2E43F9FA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968" y="1162656"/>
            <a:ext cx="2791242" cy="18608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7641825-A4BB-4ECD-BEAC-5CF199505A63}"/>
                  </a:ext>
                </a:extLst>
              </p:cNvPr>
              <p:cNvSpPr txBox="1"/>
              <p:nvPr/>
            </p:nvSpPr>
            <p:spPr>
              <a:xfrm>
                <a:off x="3118899" y="139787"/>
                <a:ext cx="5672449" cy="4570482"/>
              </a:xfrm>
              <a:prstGeom prst="rect">
                <a:avLst/>
              </a:prstGeom>
              <a:noFill/>
            </p:spPr>
            <p:txBody>
              <a:bodyPr wrap="square" rtlCol="0">
                <a:spAutoFit/>
              </a:bodyPr>
              <a:lstStyle/>
              <a:p>
                <a:pPr algn="ctr"/>
                <a:r>
                  <a:rPr lang="en-US" sz="2100" b="1" dirty="0" smtClean="0"/>
                  <a:t>The </a:t>
                </a:r>
                <a:r>
                  <a:rPr lang="en-US" sz="2100" b="1" dirty="0"/>
                  <a:t>Challenge</a:t>
                </a:r>
                <a:endParaRPr lang="en-US" sz="210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557213" lvl="1" indent="-214313">
                  <a:buFont typeface="Wingdings" panose="05000000000000000000" pitchFamily="2" charset="2"/>
                  <a:buChar char="§"/>
                </a:pPr>
                <a:r>
                  <a:rPr lang="en-US" sz="1350" dirty="0" smtClean="0"/>
                  <a:t>Unfortunately, we </a:t>
                </a:r>
                <a:r>
                  <a:rPr lang="en-US" sz="1350" dirty="0"/>
                  <a:t>typically do not know </a:t>
                </a:r>
                <a14:m>
                  <m:oMath xmlns:m="http://schemas.openxmlformats.org/officeDocument/2006/math">
                    <m:r>
                      <a:rPr lang="en-US" sz="1350" i="1">
                        <a:latin typeface="Cambria Math" panose="02040503050406030204" pitchFamily="18" charset="0"/>
                      </a:rPr>
                      <m:t>𝑃</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e>
                    </m:d>
                  </m:oMath>
                </a14:m>
                <a:r>
                  <a:rPr lang="en-US" sz="1350" i="1" dirty="0" smtClean="0"/>
                  <a:t>. </a:t>
                </a:r>
                <a:r>
                  <a:rPr lang="en-US" sz="1350" dirty="0" smtClean="0"/>
                  <a:t>In other words, we don’t know ahead of time how our actions will affect the state</a:t>
                </a:r>
                <a:endParaRPr lang="en-US" sz="1350" i="1" dirty="0"/>
              </a:p>
              <a:p>
                <a:pPr marL="557213" lvl="1" indent="-214313">
                  <a:buFont typeface="Wingdings" panose="05000000000000000000" pitchFamily="2" charset="2"/>
                  <a:buChar char="§"/>
                </a:pPr>
                <a:endParaRPr lang="en-US" sz="1350" dirty="0"/>
              </a:p>
              <a:p>
                <a:pPr marL="557213" lvl="1" indent="-214313">
                  <a:buFont typeface="Wingdings" panose="05000000000000000000" pitchFamily="2" charset="2"/>
                  <a:buChar char="§"/>
                </a:pPr>
                <a:endParaRPr lang="en-US" sz="1350" dirty="0"/>
              </a:p>
              <a:p>
                <a:pPr marL="557213" lvl="1" indent="-214313">
                  <a:buFont typeface="Wingdings" panose="05000000000000000000" pitchFamily="2" charset="2"/>
                  <a:buChar char="§"/>
                </a:pPr>
                <a:r>
                  <a:rPr lang="en-US" sz="1350" dirty="0" smtClean="0"/>
                  <a:t>So, </a:t>
                </a:r>
                <a:r>
                  <a:rPr lang="en-US" sz="1350" b="1" dirty="0" smtClean="0"/>
                  <a:t>how </a:t>
                </a:r>
                <a:r>
                  <a:rPr lang="en-US" sz="1350" b="1" dirty="0"/>
                  <a:t>can we learn a </a:t>
                </a:r>
                <a:r>
                  <a:rPr lang="en-US" sz="1350" b="1" dirty="0" smtClean="0"/>
                  <a:t>policy</a:t>
                </a:r>
                <a:r>
                  <a:rPr lang="en-US" sz="1350" dirty="0" smtClean="0"/>
                  <a:t>?</a:t>
                </a:r>
                <a:endParaRPr lang="en-US" sz="1350" dirty="0"/>
              </a:p>
              <a:p>
                <a:pPr marL="557213" lvl="1" indent="-214313">
                  <a:buFont typeface="Wingdings" panose="05000000000000000000" pitchFamily="2" charset="2"/>
                  <a:buChar char="§"/>
                </a:pPr>
                <a:endParaRPr lang="en-US" sz="1350" dirty="0"/>
              </a:p>
              <a:p>
                <a:pPr marL="557213" lvl="1" indent="-214313">
                  <a:buFont typeface="Wingdings" panose="05000000000000000000" pitchFamily="2" charset="2"/>
                  <a:buChar char="§"/>
                </a:pPr>
                <a:endParaRPr lang="en-US" sz="1350" dirty="0"/>
              </a:p>
              <a:p>
                <a:pPr marL="557213" lvl="1" indent="-214313">
                  <a:buFont typeface="Wingdings" panose="05000000000000000000" pitchFamily="2" charset="2"/>
                  <a:buChar char="§"/>
                </a:pPr>
                <a:r>
                  <a:rPr lang="en-US" sz="1350" dirty="0"/>
                  <a:t>We can just experience/try things, keep a record of outcomes, and adapt and adjust</a:t>
                </a:r>
              </a:p>
              <a:p>
                <a:pPr marL="557213" lvl="1" indent="-214313">
                  <a:buFont typeface="Wingdings" panose="05000000000000000000" pitchFamily="2" charset="2"/>
                  <a:buChar char="§"/>
                </a:pPr>
                <a:endParaRPr lang="en-US" sz="1350" dirty="0"/>
              </a:p>
              <a:p>
                <a:pPr marL="557213" lvl="1" indent="-214313">
                  <a:buFont typeface="Wingdings" panose="05000000000000000000" pitchFamily="2" charset="2"/>
                  <a:buChar char="§"/>
                </a:pPr>
                <a:endParaRPr lang="en-US" sz="1350" dirty="0"/>
              </a:p>
              <a:p>
                <a:pPr marL="557213" lvl="1" indent="-214313">
                  <a:buFont typeface="Wingdings" panose="05000000000000000000" pitchFamily="2" charset="2"/>
                  <a:buChar char="§"/>
                </a:pPr>
                <a:r>
                  <a:rPr lang="en-US" sz="1350" u="sng" dirty="0"/>
                  <a:t>Reinforce</a:t>
                </a:r>
                <a:r>
                  <a:rPr lang="en-US" sz="1350" dirty="0"/>
                  <a:t> actions for particular patient states that are rewarding</a:t>
                </a:r>
              </a:p>
              <a:p>
                <a:pPr marL="557213" lvl="1" indent="-214313">
                  <a:buFont typeface="Wingdings" panose="05000000000000000000" pitchFamily="2" charset="2"/>
                  <a:buChar char="§"/>
                </a:pPr>
                <a:endParaRPr lang="en-US" sz="1350" dirty="0"/>
              </a:p>
              <a:p>
                <a:pPr marL="557213" lvl="1" indent="-214313">
                  <a:buFont typeface="Wingdings" panose="05000000000000000000" pitchFamily="2" charset="2"/>
                  <a:buChar char="§"/>
                </a:pPr>
                <a:endParaRPr lang="en-US" sz="1350" dirty="0"/>
              </a:p>
              <a:p>
                <a:pPr marL="557213" lvl="1" indent="-214313">
                  <a:buFont typeface="Wingdings" panose="05000000000000000000" pitchFamily="2" charset="2"/>
                  <a:buChar char="§"/>
                </a:pPr>
                <a:r>
                  <a:rPr lang="en-US" sz="1350" u="sng" dirty="0"/>
                  <a:t>Discourage</a:t>
                </a:r>
                <a:r>
                  <a:rPr lang="en-US" sz="1350" dirty="0"/>
                  <a:t> actions that are expensive and yield poor outcomes</a:t>
                </a:r>
              </a:p>
              <a:p>
                <a:pPr marL="557213" lvl="1" indent="-214313">
                  <a:buFont typeface="Wingdings" panose="05000000000000000000" pitchFamily="2" charset="2"/>
                  <a:buChar char="§"/>
                </a:pPr>
                <a:endParaRPr lang="en-US" sz="1350" dirty="0"/>
              </a:p>
              <a:p>
                <a:pPr marL="557213" lvl="1" indent="-214313">
                  <a:buFont typeface="Wingdings" panose="05000000000000000000" pitchFamily="2" charset="2"/>
                  <a:buChar char="§"/>
                </a:pPr>
                <a:endParaRPr lang="en-US" sz="1350" dirty="0"/>
              </a:p>
              <a:p>
                <a:pPr marL="557213" lvl="1" indent="-214313">
                  <a:buFont typeface="Wingdings" panose="05000000000000000000" pitchFamily="2" charset="2"/>
                  <a:buChar char="§"/>
                </a:pPr>
                <a:r>
                  <a:rPr lang="en-US" sz="1350" dirty="0"/>
                  <a:t>In many ways this is how medicine </a:t>
                </a:r>
                <a:r>
                  <a:rPr lang="en-US" sz="1350" dirty="0" smtClean="0"/>
                  <a:t>works (over a long period of time)</a:t>
                </a:r>
                <a:endParaRPr lang="en-US" sz="1350" dirty="0"/>
              </a:p>
            </p:txBody>
          </p:sp>
        </mc:Choice>
        <mc:Fallback>
          <p:sp>
            <p:nvSpPr>
              <p:cNvPr id="2" name="TextBox 1">
                <a:extLst>
                  <a:ext uri="{FF2B5EF4-FFF2-40B4-BE49-F238E27FC236}">
                    <a16:creationId xmlns:a16="http://schemas.microsoft.com/office/drawing/2014/main" id="{37641825-A4BB-4ECD-BEAC-5CF199505A63}"/>
                  </a:ext>
                </a:extLst>
              </p:cNvPr>
              <p:cNvSpPr txBox="1">
                <a:spLocks noRot="1" noChangeAspect="1" noMove="1" noResize="1" noEditPoints="1" noAdjustHandles="1" noChangeArrowheads="1" noChangeShapeType="1" noTextEdit="1"/>
              </p:cNvSpPr>
              <p:nvPr/>
            </p:nvSpPr>
            <p:spPr>
              <a:xfrm>
                <a:off x="3118899" y="139787"/>
                <a:ext cx="5672449" cy="4570482"/>
              </a:xfrm>
              <a:prstGeom prst="rect">
                <a:avLst/>
              </a:prstGeom>
              <a:blipFill>
                <a:blip r:embed="rId4"/>
                <a:stretch>
                  <a:fillRect t="-800" r="-430" b="-400"/>
                </a:stretch>
              </a:blipFill>
            </p:spPr>
            <p:txBody>
              <a:bodyPr/>
              <a:lstStyle/>
              <a:p>
                <a:r>
                  <a:rPr lang="en-US">
                    <a:noFill/>
                  </a:rPr>
                  <a:t> </a:t>
                </a:r>
              </a:p>
            </p:txBody>
          </p:sp>
        </mc:Fallback>
      </mc:AlternateContent>
    </p:spTree>
    <p:extLst>
      <p:ext uri="{BB962C8B-B14F-4D97-AF65-F5344CB8AC3E}">
        <p14:creationId xmlns:p14="http://schemas.microsoft.com/office/powerpoint/2010/main" val="298048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2" end="1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B369032-C405-4FCA-82FD-217A0EA4DF8C}"/>
              </a:ext>
            </a:extLst>
          </p:cNvPr>
          <p:cNvSpPr txBox="1"/>
          <p:nvPr/>
        </p:nvSpPr>
        <p:spPr>
          <a:xfrm>
            <a:off x="869224" y="3088127"/>
            <a:ext cx="1375698" cy="300082"/>
          </a:xfrm>
          <a:prstGeom prst="rect">
            <a:avLst/>
          </a:prstGeom>
          <a:noFill/>
        </p:spPr>
        <p:txBody>
          <a:bodyPr wrap="none" rtlCol="0">
            <a:spAutoFit/>
          </a:bodyPr>
          <a:lstStyle/>
          <a:p>
            <a:r>
              <a:rPr lang="en-US" sz="1350" dirty="0"/>
              <a:t>Medicine/Health</a:t>
            </a:r>
          </a:p>
        </p:txBody>
      </p:sp>
      <p:pic>
        <p:nvPicPr>
          <p:cNvPr id="4098" name="Picture 2" descr="Image result for factory machinery">
            <a:extLst>
              <a:ext uri="{FF2B5EF4-FFF2-40B4-BE49-F238E27FC236}">
                <a16:creationId xmlns:a16="http://schemas.microsoft.com/office/drawing/2014/main" id="{F6C5335C-8B4F-44CC-844D-C83B0AFBC2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1073521"/>
            <a:ext cx="3514477" cy="14982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EBF9E6-4A83-455A-921D-E817FAA6DFD1}"/>
              </a:ext>
            </a:extLst>
          </p:cNvPr>
          <p:cNvSpPr txBox="1"/>
          <p:nvPr/>
        </p:nvSpPr>
        <p:spPr>
          <a:xfrm>
            <a:off x="5428403" y="2586053"/>
            <a:ext cx="2720938" cy="300082"/>
          </a:xfrm>
          <a:prstGeom prst="rect">
            <a:avLst/>
          </a:prstGeom>
          <a:noFill/>
        </p:spPr>
        <p:txBody>
          <a:bodyPr wrap="none" rtlCol="0">
            <a:spAutoFit/>
          </a:bodyPr>
          <a:lstStyle/>
          <a:p>
            <a:r>
              <a:rPr lang="en-US" sz="1350" dirty="0"/>
              <a:t>Monitoring/Maintenance of Factory</a:t>
            </a:r>
          </a:p>
        </p:txBody>
      </p:sp>
      <p:pic>
        <p:nvPicPr>
          <p:cNvPr id="4100" name="Picture 4" descr="Image result for investing">
            <a:extLst>
              <a:ext uri="{FF2B5EF4-FFF2-40B4-BE49-F238E27FC236}">
                <a16:creationId xmlns:a16="http://schemas.microsoft.com/office/drawing/2014/main" id="{A3FB095A-60F8-4364-A4EB-79510F42D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259" y="2887931"/>
            <a:ext cx="2721482" cy="188430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96749B-666B-4127-A6F4-B7DE6B84E5AA}"/>
              </a:ext>
            </a:extLst>
          </p:cNvPr>
          <p:cNvSpPr txBox="1"/>
          <p:nvPr/>
        </p:nvSpPr>
        <p:spPr>
          <a:xfrm>
            <a:off x="6052759" y="3961963"/>
            <a:ext cx="816185" cy="300082"/>
          </a:xfrm>
          <a:prstGeom prst="rect">
            <a:avLst/>
          </a:prstGeom>
          <a:noFill/>
        </p:spPr>
        <p:txBody>
          <a:bodyPr wrap="none" rtlCol="0">
            <a:spAutoFit/>
          </a:bodyPr>
          <a:lstStyle/>
          <a:p>
            <a:r>
              <a:rPr lang="en-US" sz="1350" dirty="0"/>
              <a:t>Investing</a:t>
            </a:r>
          </a:p>
        </p:txBody>
      </p:sp>
      <p:sp>
        <p:nvSpPr>
          <p:cNvPr id="5" name="Oval 4">
            <a:extLst>
              <a:ext uri="{FF2B5EF4-FFF2-40B4-BE49-F238E27FC236}">
                <a16:creationId xmlns:a16="http://schemas.microsoft.com/office/drawing/2014/main" id="{DEFDC1A5-D633-4E43-9407-1859FE4FB09F}"/>
              </a:ext>
            </a:extLst>
          </p:cNvPr>
          <p:cNvSpPr/>
          <p:nvPr/>
        </p:nvSpPr>
        <p:spPr>
          <a:xfrm>
            <a:off x="7795011" y="4549140"/>
            <a:ext cx="165735" cy="1657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id="{CD5EA10E-FEC1-43D8-9659-780D7443591E}"/>
              </a:ext>
            </a:extLst>
          </p:cNvPr>
          <p:cNvSpPr/>
          <p:nvPr/>
        </p:nvSpPr>
        <p:spPr>
          <a:xfrm>
            <a:off x="8149341" y="4549140"/>
            <a:ext cx="165735" cy="1657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Oval 10">
            <a:extLst>
              <a:ext uri="{FF2B5EF4-FFF2-40B4-BE49-F238E27FC236}">
                <a16:creationId xmlns:a16="http://schemas.microsoft.com/office/drawing/2014/main" id="{56454A80-DCE5-44DB-8B48-F9424AB263B8}"/>
              </a:ext>
            </a:extLst>
          </p:cNvPr>
          <p:cNvSpPr/>
          <p:nvPr/>
        </p:nvSpPr>
        <p:spPr>
          <a:xfrm>
            <a:off x="8480562" y="4549140"/>
            <a:ext cx="165735" cy="16573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DFDA9BBA-63B1-45B1-A37D-BFFF1B8C78A5}"/>
              </a:ext>
            </a:extLst>
          </p:cNvPr>
          <p:cNvSpPr/>
          <p:nvPr/>
        </p:nvSpPr>
        <p:spPr>
          <a:xfrm>
            <a:off x="869224" y="-125975"/>
            <a:ext cx="8202784" cy="1200329"/>
          </a:xfrm>
          <a:prstGeom prst="rect">
            <a:avLst/>
          </a:prstGeom>
        </p:spPr>
        <p:txBody>
          <a:bodyPr wrap="square">
            <a:spAutoFit/>
          </a:bodyPr>
          <a:lstStyle/>
          <a:p>
            <a:pPr lvl="1"/>
            <a:endParaRPr lang="en-US" dirty="0"/>
          </a:p>
          <a:p>
            <a:pPr marL="557213" lvl="1" indent="-214313">
              <a:buFont typeface="Wingdings" panose="05000000000000000000" pitchFamily="2" charset="2"/>
              <a:buChar char="§"/>
            </a:pPr>
            <a:r>
              <a:rPr lang="en-US" dirty="0"/>
              <a:t>Reinforcement learning is the formalization of this challenge</a:t>
            </a:r>
          </a:p>
          <a:p>
            <a:pPr lvl="1"/>
            <a:endParaRPr lang="en-US" dirty="0"/>
          </a:p>
          <a:p>
            <a:pPr marL="557213" lvl="1" indent="-214313">
              <a:buFont typeface="Wingdings" panose="05000000000000000000" pitchFamily="2" charset="2"/>
              <a:buChar char="§"/>
            </a:pPr>
            <a:r>
              <a:rPr lang="en-US" dirty="0"/>
              <a:t>Addresses sequential decision making in an uncertain (stochastic) world</a:t>
            </a:r>
          </a:p>
        </p:txBody>
      </p:sp>
      <p:pic>
        <p:nvPicPr>
          <p:cNvPr id="13" name="Picture 2" descr="Image result for doctor patient">
            <a:extLst>
              <a:ext uri="{FF2B5EF4-FFF2-40B4-BE49-F238E27FC236}">
                <a16:creationId xmlns:a16="http://schemas.microsoft.com/office/drawing/2014/main" id="{6C97EF76-A130-4911-808B-4D9E57FB89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68" y="1162656"/>
            <a:ext cx="2791242" cy="1860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466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19E6C5A-6B95-4F71-BDE4-9F80E3ABB1ED}"/>
                  </a:ext>
                </a:extLst>
              </p:cNvPr>
              <p:cNvSpPr txBox="1"/>
              <p:nvPr/>
            </p:nvSpPr>
            <p:spPr>
              <a:xfrm>
                <a:off x="254159" y="1099652"/>
                <a:ext cx="4414093" cy="3416320"/>
              </a:xfrm>
              <a:prstGeom prst="rect">
                <a:avLst/>
              </a:prstGeom>
              <a:noFill/>
            </p:spPr>
            <p:txBody>
              <a:bodyPr wrap="square" rtlCol="0">
                <a:spAutoFit/>
              </a:bodyPr>
              <a:lstStyle/>
              <a:p>
                <a:endParaRPr lang="en-US" sz="1350" dirty="0"/>
              </a:p>
              <a:p>
                <a:pPr marL="214313" indent="-214313">
                  <a:buFont typeface="Wingdings" panose="05000000000000000000" pitchFamily="2" charset="2"/>
                  <a:buChar char="q"/>
                </a:pPr>
                <a:r>
                  <a:rPr lang="en-US" sz="1350" dirty="0" smtClean="0"/>
                  <a:t>The patient </a:t>
                </a:r>
                <a:r>
                  <a:rPr lang="en-US" sz="1350" b="1" dirty="0"/>
                  <a:t>state</a:t>
                </a:r>
                <a:r>
                  <a:rPr lang="en-US" sz="1350" dirty="0"/>
                  <a:t> </a:t>
                </a:r>
                <a14:m>
                  <m:oMath xmlns:m="http://schemas.openxmlformats.org/officeDocument/2006/math">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 </m:t>
                    </m:r>
                  </m:oMath>
                </a14:m>
                <a:r>
                  <a:rPr lang="en-US" sz="1350" dirty="0"/>
                  <a:t>is defined by </a:t>
                </a:r>
                <a:r>
                  <a:rPr lang="en-US" sz="1350" dirty="0" smtClean="0"/>
                  <a:t>physiologic measures available at the bedside; as well as patient characteristics</a:t>
                </a:r>
                <a:endParaRPr lang="en-US" sz="1350" dirty="0"/>
              </a:p>
              <a:p>
                <a:pPr marL="214313" indent="-214313">
                  <a:buFont typeface="Wingdings" panose="05000000000000000000" pitchFamily="2" charset="2"/>
                  <a:buChar char="q"/>
                </a:pPr>
                <a:endParaRPr lang="en-US" sz="1350" dirty="0" smtClean="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smtClean="0"/>
              </a:p>
              <a:p>
                <a:pPr marL="214313" indent="-214313">
                  <a:buFont typeface="Wingdings" panose="05000000000000000000" pitchFamily="2" charset="2"/>
                  <a:buChar char="q"/>
                </a:pPr>
                <a:r>
                  <a:rPr lang="en-US" sz="1350" dirty="0" smtClean="0"/>
                  <a:t>The </a:t>
                </a:r>
                <a:r>
                  <a:rPr lang="en-US" sz="1350" b="1" dirty="0"/>
                  <a:t>action</a:t>
                </a:r>
                <a:r>
                  <a:rPr lang="en-US" sz="1350" dirty="0"/>
                  <a:t> </a:t>
                </a:r>
                <a14:m>
                  <m:oMath xmlns:m="http://schemas.openxmlformats.org/officeDocument/2006/math">
                    <m:r>
                      <a:rPr lang="en-US" sz="1350" i="1">
                        <a:latin typeface="Cambria Math" panose="02040503050406030204" pitchFamily="18" charset="0"/>
                      </a:rPr>
                      <m:t>𝑎</m:t>
                    </m:r>
                    <m:r>
                      <a:rPr lang="en-US" sz="1350" i="1">
                        <a:latin typeface="Cambria Math" panose="02040503050406030204" pitchFamily="18" charset="0"/>
                      </a:rPr>
                      <m:t> </m:t>
                    </m:r>
                  </m:oMath>
                </a14:m>
                <a:r>
                  <a:rPr lang="en-US" sz="1350" dirty="0" smtClean="0"/>
                  <a:t>specifies the </a:t>
                </a:r>
                <a:r>
                  <a:rPr lang="en-US" sz="1350" b="1" dirty="0" smtClean="0"/>
                  <a:t>amount of fluid </a:t>
                </a:r>
                <a:r>
                  <a:rPr lang="en-US" sz="1350" dirty="0" smtClean="0"/>
                  <a:t>and </a:t>
                </a:r>
                <a:r>
                  <a:rPr lang="en-US" sz="1350" b="1" dirty="0" smtClean="0"/>
                  <a:t>amount of vasopressor </a:t>
                </a:r>
                <a:r>
                  <a:rPr lang="en-US" sz="1350" dirty="0" smtClean="0"/>
                  <a:t>given to the patient</a:t>
                </a:r>
                <a:endParaRPr lang="en-US" sz="1350" dirty="0"/>
              </a:p>
              <a:p>
                <a:endParaRPr lang="en-US" sz="1350" b="1" dirty="0" smtClean="0"/>
              </a:p>
              <a:p>
                <a:endParaRPr lang="en-US" sz="1350" b="1" dirty="0" smtClean="0"/>
              </a:p>
              <a:p>
                <a:endParaRPr lang="en-US" sz="1350" b="1" dirty="0"/>
              </a:p>
              <a:p>
                <a:pPr marL="214313" indent="-214313">
                  <a:buFont typeface="Wingdings" panose="05000000000000000000" pitchFamily="2" charset="2"/>
                  <a:buChar char="q"/>
                </a:pPr>
                <a:endParaRPr lang="en-US" sz="1350" b="1" dirty="0"/>
              </a:p>
              <a:p>
                <a:pPr marL="214313" indent="-214313">
                  <a:buFont typeface="Wingdings" panose="05000000000000000000" pitchFamily="2" charset="2"/>
                  <a:buChar char="q"/>
                </a:pPr>
                <a14:m>
                  <m:oMath xmlns:m="http://schemas.openxmlformats.org/officeDocument/2006/math">
                    <m:r>
                      <a:rPr lang="en-US" sz="1350" i="1">
                        <a:latin typeface="Cambria Math" panose="02040503050406030204" pitchFamily="18" charset="0"/>
                      </a:rPr>
                      <m:t>𝑟</m:t>
                    </m:r>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oMath>
                </a14:m>
                <a:r>
                  <a:rPr lang="en-US" sz="1350" dirty="0"/>
                  <a:t> </a:t>
                </a:r>
                <a:r>
                  <a:rPr lang="en-US" sz="1350" dirty="0" smtClean="0"/>
                  <a:t>is specified by the clinician and/or health system </a:t>
                </a:r>
                <a:r>
                  <a:rPr lang="en-US" sz="1350" dirty="0"/>
                  <a:t>to reward (punish) </a:t>
                </a:r>
                <a:r>
                  <a:rPr lang="en-US" sz="1350" dirty="0" smtClean="0"/>
                  <a:t>patient states that </a:t>
                </a:r>
                <a:r>
                  <a:rPr lang="en-US" sz="1350" dirty="0"/>
                  <a:t>are desirable (undesirable</a:t>
                </a:r>
                <a:r>
                  <a:rPr lang="en-US" sz="1350" dirty="0" smtClean="0"/>
                  <a:t>)</a:t>
                </a:r>
                <a:endParaRPr lang="en-US" sz="1350" dirty="0"/>
              </a:p>
            </p:txBody>
          </p:sp>
        </mc:Choice>
        <mc:Fallback>
          <p:sp>
            <p:nvSpPr>
              <p:cNvPr id="2" name="TextBox 1">
                <a:extLst>
                  <a:ext uri="{FF2B5EF4-FFF2-40B4-BE49-F238E27FC236}">
                    <a16:creationId xmlns:a16="http://schemas.microsoft.com/office/drawing/2014/main" id="{F19E6C5A-6B95-4F71-BDE4-9F80E3ABB1ED}"/>
                  </a:ext>
                </a:extLst>
              </p:cNvPr>
              <p:cNvSpPr txBox="1">
                <a:spLocks noRot="1" noChangeAspect="1" noMove="1" noResize="1" noEditPoints="1" noAdjustHandles="1" noChangeArrowheads="1" noChangeShapeType="1" noTextEdit="1"/>
              </p:cNvSpPr>
              <p:nvPr/>
            </p:nvSpPr>
            <p:spPr>
              <a:xfrm>
                <a:off x="254159" y="1099652"/>
                <a:ext cx="4414093" cy="3416320"/>
              </a:xfrm>
              <a:prstGeom prst="rect">
                <a:avLst/>
              </a:prstGeom>
              <a:blipFill>
                <a:blip r:embed="rId2"/>
                <a:stretch>
                  <a:fillRect l="-138" r="-967" b="-89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55E4A629-B8CC-40DB-9EF4-06D33A62C297}"/>
              </a:ext>
            </a:extLst>
          </p:cNvPr>
          <p:cNvSpPr/>
          <p:nvPr/>
        </p:nvSpPr>
        <p:spPr>
          <a:xfrm>
            <a:off x="352802" y="-133977"/>
            <a:ext cx="8202784" cy="800219"/>
          </a:xfrm>
          <a:prstGeom prst="rect">
            <a:avLst/>
          </a:prstGeom>
        </p:spPr>
        <p:txBody>
          <a:bodyPr wrap="square">
            <a:spAutoFit/>
          </a:bodyPr>
          <a:lstStyle/>
          <a:p>
            <a:pPr marL="457189" lvl="1" defTabSz="457189"/>
            <a:endParaRPr lang="en-US" dirty="0">
              <a:solidFill>
                <a:prstClr val="black"/>
              </a:solidFill>
              <a:latin typeface="Calibri"/>
            </a:endParaRPr>
          </a:p>
          <a:p>
            <a:pPr marL="342892" lvl="1" algn="ctr" defTabSz="457189"/>
            <a:r>
              <a:rPr lang="en-US" sz="2800" b="1" dirty="0">
                <a:solidFill>
                  <a:prstClr val="black"/>
                </a:solidFill>
                <a:latin typeface="Calibri"/>
              </a:rPr>
              <a:t>Illustrative </a:t>
            </a:r>
            <a:r>
              <a:rPr lang="en-US" sz="2800" b="1" dirty="0" smtClean="0">
                <a:solidFill>
                  <a:prstClr val="black"/>
                </a:solidFill>
                <a:latin typeface="Calibri"/>
              </a:rPr>
              <a:t>Example: Sepsis Management in the ICU</a:t>
            </a:r>
            <a:endParaRPr lang="en-US" sz="2800" b="1" dirty="0">
              <a:solidFill>
                <a:prstClr val="black"/>
              </a:solidFill>
              <a:latin typeface="Calibri"/>
            </a:endParaRPr>
          </a:p>
        </p:txBody>
      </p:sp>
      <p:pic>
        <p:nvPicPr>
          <p:cNvPr id="6"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0217" y="1559293"/>
            <a:ext cx="4027483" cy="24970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Rectangle 3"/>
              <p:cNvSpPr/>
              <p:nvPr/>
            </p:nvSpPr>
            <p:spPr>
              <a:xfrm>
                <a:off x="-100266" y="1815102"/>
                <a:ext cx="4572000" cy="507831"/>
              </a:xfrm>
              <a:prstGeom prst="rect">
                <a:avLst/>
              </a:prstGeom>
            </p:spPr>
            <p:txBody>
              <a:bodyPr>
                <a:spAutoFit/>
              </a:bodyPr>
              <a:lstStyle/>
              <a:p>
                <a:pPr marL="900113" lvl="2" indent="-214313">
                  <a:buFont typeface="Arial" panose="020B0604020202020204" pitchFamily="34" charset="0"/>
                  <a:buChar char="•"/>
                </a:pPr>
                <a:r>
                  <a:rPr lang="en-US" sz="1350" u="sng" dirty="0">
                    <a:solidFill>
                      <a:srgbClr val="FF0000"/>
                    </a:solidFill>
                  </a:rPr>
                  <a:t>Discretize</a:t>
                </a:r>
                <a:r>
                  <a:rPr lang="en-US" sz="1350" dirty="0">
                    <a:solidFill>
                      <a:srgbClr val="FF0000"/>
                    </a:solidFill>
                  </a:rPr>
                  <a:t> the continuous range of the state values into </a:t>
                </a:r>
                <a14:m>
                  <m:oMath xmlns:m="http://schemas.openxmlformats.org/officeDocument/2006/math">
                    <m:r>
                      <a:rPr lang="en-US" sz="1350" i="1">
                        <a:solidFill>
                          <a:srgbClr val="FF0000"/>
                        </a:solidFill>
                        <a:latin typeface="Cambria Math" panose="02040503050406030204" pitchFamily="18" charset="0"/>
                      </a:rPr>
                      <m:t>𝑛</m:t>
                    </m:r>
                  </m:oMath>
                </a14:m>
                <a:r>
                  <a:rPr lang="en-US" sz="1350" dirty="0">
                    <a:solidFill>
                      <a:srgbClr val="FF0000"/>
                    </a:solidFill>
                  </a:rPr>
                  <a:t> </a:t>
                </a:r>
                <a:r>
                  <a:rPr lang="en-US" sz="1350" dirty="0" smtClean="0">
                    <a:solidFill>
                      <a:srgbClr val="FF0000"/>
                    </a:solidFill>
                  </a:rPr>
                  <a:t>distinct bins</a:t>
                </a:r>
                <a:endParaRPr lang="en-US" sz="1350" dirty="0">
                  <a:solidFill>
                    <a:srgbClr val="FF0000"/>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100266" y="1815102"/>
                <a:ext cx="4572000" cy="507831"/>
              </a:xfrm>
              <a:prstGeom prst="rect">
                <a:avLst/>
              </a:prstGeom>
              <a:blipFill>
                <a:blip r:embed="rId4"/>
                <a:stretch>
                  <a:fillRect t="-2410" b="-12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117806" y="3038383"/>
                <a:ext cx="4572000" cy="300082"/>
              </a:xfrm>
              <a:prstGeom prst="rect">
                <a:avLst/>
              </a:prstGeom>
            </p:spPr>
            <p:txBody>
              <a:bodyPr>
                <a:spAutoFit/>
              </a:bodyPr>
              <a:lstStyle/>
              <a:p>
                <a:pPr marL="900113" lvl="2" indent="-214313">
                  <a:buFont typeface="Arial" panose="020B0604020202020204" pitchFamily="34" charset="0"/>
                  <a:buChar char="•"/>
                </a:pPr>
                <a:r>
                  <a:rPr lang="en-US" sz="1350" u="sng" dirty="0" smtClean="0">
                    <a:solidFill>
                      <a:srgbClr val="FF0000"/>
                    </a:solidFill>
                  </a:rPr>
                  <a:t>Discretize</a:t>
                </a:r>
                <a:r>
                  <a:rPr lang="en-US" sz="1350" dirty="0">
                    <a:solidFill>
                      <a:srgbClr val="FF0000"/>
                    </a:solidFill>
                  </a:rPr>
                  <a:t> the </a:t>
                </a:r>
                <a:r>
                  <a:rPr lang="en-US" sz="1350" dirty="0" smtClean="0">
                    <a:solidFill>
                      <a:srgbClr val="FF0000"/>
                    </a:solidFill>
                  </a:rPr>
                  <a:t>possible actions into </a:t>
                </a:r>
                <a14:m>
                  <m:oMath xmlns:m="http://schemas.openxmlformats.org/officeDocument/2006/math">
                    <m:r>
                      <a:rPr lang="en-US" sz="1350" b="0" i="1" smtClean="0">
                        <a:solidFill>
                          <a:srgbClr val="FF0000"/>
                        </a:solidFill>
                        <a:latin typeface="Cambria Math" panose="02040503050406030204" pitchFamily="18" charset="0"/>
                      </a:rPr>
                      <m:t>𝑚</m:t>
                    </m:r>
                  </m:oMath>
                </a14:m>
                <a:r>
                  <a:rPr lang="en-US" sz="1350" dirty="0" smtClean="0">
                    <a:solidFill>
                      <a:srgbClr val="FF0000"/>
                    </a:solidFill>
                  </a:rPr>
                  <a:t> distinct bins</a:t>
                </a:r>
                <a:endParaRPr lang="en-US" sz="1350" dirty="0">
                  <a:solidFill>
                    <a:srgbClr val="FF0000"/>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117806" y="3038383"/>
                <a:ext cx="4572000" cy="300082"/>
              </a:xfrm>
              <a:prstGeom prst="rect">
                <a:avLst/>
              </a:prstGeom>
              <a:blipFill>
                <a:blip r:embed="rId5"/>
                <a:stretch>
                  <a:fillRect t="-2000" b="-18000"/>
                </a:stretch>
              </a:blipFill>
            </p:spPr>
            <p:txBody>
              <a:bodyPr/>
              <a:lstStyle/>
              <a:p>
                <a:r>
                  <a:rPr lang="en-US">
                    <a:noFill/>
                  </a:rPr>
                  <a:t> </a:t>
                </a:r>
              </a:p>
            </p:txBody>
          </p:sp>
        </mc:Fallback>
      </mc:AlternateContent>
    </p:spTree>
    <p:extLst>
      <p:ext uri="{BB962C8B-B14F-4D97-AF65-F5344CB8AC3E}">
        <p14:creationId xmlns:p14="http://schemas.microsoft.com/office/powerpoint/2010/main" val="292300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19E6C5A-6B95-4F71-BDE4-9F80E3ABB1ED}"/>
                  </a:ext>
                </a:extLst>
              </p:cNvPr>
              <p:cNvSpPr txBox="1"/>
              <p:nvPr/>
            </p:nvSpPr>
            <p:spPr>
              <a:xfrm>
                <a:off x="254159" y="1099652"/>
                <a:ext cx="4414093" cy="3416320"/>
              </a:xfrm>
              <a:prstGeom prst="rect">
                <a:avLst/>
              </a:prstGeom>
              <a:noFill/>
            </p:spPr>
            <p:txBody>
              <a:bodyPr wrap="square" rtlCol="0">
                <a:spAutoFit/>
              </a:bodyPr>
              <a:lstStyle/>
              <a:p>
                <a:endParaRPr lang="en-US" sz="1350" dirty="0"/>
              </a:p>
              <a:p>
                <a:pPr marL="214313" indent="-214313">
                  <a:buFont typeface="Wingdings" panose="05000000000000000000" pitchFamily="2" charset="2"/>
                  <a:buChar char="q"/>
                </a:pPr>
                <a:r>
                  <a:rPr lang="en-US" sz="1350" dirty="0" smtClean="0"/>
                  <a:t>The patient </a:t>
                </a:r>
                <a:r>
                  <a:rPr lang="en-US" sz="1350" b="1" dirty="0"/>
                  <a:t>state</a:t>
                </a:r>
                <a:r>
                  <a:rPr lang="en-US" sz="1350" dirty="0"/>
                  <a:t> </a:t>
                </a:r>
                <a14:m>
                  <m:oMath xmlns:m="http://schemas.openxmlformats.org/officeDocument/2006/math">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 </m:t>
                    </m:r>
                  </m:oMath>
                </a14:m>
                <a:r>
                  <a:rPr lang="en-US" sz="1350" dirty="0"/>
                  <a:t>is defined by </a:t>
                </a:r>
                <a:r>
                  <a:rPr lang="en-US" sz="1350" dirty="0" smtClean="0"/>
                  <a:t>physiologic measures available at the bedside; as well as patient characteristics</a:t>
                </a:r>
                <a:endParaRPr lang="en-US" sz="1350" dirty="0"/>
              </a:p>
              <a:p>
                <a:pPr marL="214313" indent="-214313">
                  <a:buFont typeface="Wingdings" panose="05000000000000000000" pitchFamily="2" charset="2"/>
                  <a:buChar char="q"/>
                </a:pPr>
                <a:endParaRPr lang="en-US" sz="1350" dirty="0" smtClean="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smtClean="0"/>
              </a:p>
              <a:p>
                <a:pPr marL="214313" indent="-214313">
                  <a:buFont typeface="Wingdings" panose="05000000000000000000" pitchFamily="2" charset="2"/>
                  <a:buChar char="q"/>
                </a:pPr>
                <a:r>
                  <a:rPr lang="en-US" sz="1350" dirty="0" smtClean="0"/>
                  <a:t>The </a:t>
                </a:r>
                <a:r>
                  <a:rPr lang="en-US" sz="1350" b="1" dirty="0"/>
                  <a:t>action</a:t>
                </a:r>
                <a:r>
                  <a:rPr lang="en-US" sz="1350" dirty="0"/>
                  <a:t> </a:t>
                </a:r>
                <a14:m>
                  <m:oMath xmlns:m="http://schemas.openxmlformats.org/officeDocument/2006/math">
                    <m:r>
                      <a:rPr lang="en-US" sz="1350" i="1">
                        <a:latin typeface="Cambria Math" panose="02040503050406030204" pitchFamily="18" charset="0"/>
                      </a:rPr>
                      <m:t>𝑎</m:t>
                    </m:r>
                    <m:r>
                      <a:rPr lang="en-US" sz="1350" i="1">
                        <a:latin typeface="Cambria Math" panose="02040503050406030204" pitchFamily="18" charset="0"/>
                      </a:rPr>
                      <m:t> </m:t>
                    </m:r>
                  </m:oMath>
                </a14:m>
                <a:r>
                  <a:rPr lang="en-US" sz="1350" dirty="0" smtClean="0"/>
                  <a:t>specifies the </a:t>
                </a:r>
                <a:r>
                  <a:rPr lang="en-US" sz="1350" b="1" dirty="0" smtClean="0"/>
                  <a:t>amount of fluid </a:t>
                </a:r>
                <a:r>
                  <a:rPr lang="en-US" sz="1350" dirty="0" smtClean="0"/>
                  <a:t>and </a:t>
                </a:r>
                <a:r>
                  <a:rPr lang="en-US" sz="1350" b="1" dirty="0" smtClean="0"/>
                  <a:t>amount of vasopressor </a:t>
                </a:r>
                <a:r>
                  <a:rPr lang="en-US" sz="1350" dirty="0" smtClean="0"/>
                  <a:t>given to the patient</a:t>
                </a:r>
                <a:endParaRPr lang="en-US" sz="1350" dirty="0"/>
              </a:p>
              <a:p>
                <a:endParaRPr lang="en-US" sz="1350" b="1" dirty="0" smtClean="0"/>
              </a:p>
              <a:p>
                <a:endParaRPr lang="en-US" sz="1350" b="1" dirty="0" smtClean="0"/>
              </a:p>
              <a:p>
                <a:endParaRPr lang="en-US" sz="1350" b="1" dirty="0"/>
              </a:p>
              <a:p>
                <a:pPr marL="214313" indent="-214313">
                  <a:buFont typeface="Wingdings" panose="05000000000000000000" pitchFamily="2" charset="2"/>
                  <a:buChar char="q"/>
                </a:pPr>
                <a:endParaRPr lang="en-US" sz="1350" b="1" dirty="0"/>
              </a:p>
              <a:p>
                <a:pPr marL="214313" indent="-214313">
                  <a:buFont typeface="Wingdings" panose="05000000000000000000" pitchFamily="2" charset="2"/>
                  <a:buChar char="q"/>
                </a:pPr>
                <a14:m>
                  <m:oMath xmlns:m="http://schemas.openxmlformats.org/officeDocument/2006/math">
                    <m:r>
                      <a:rPr lang="en-US" sz="1350" i="1">
                        <a:latin typeface="Cambria Math" panose="02040503050406030204" pitchFamily="18" charset="0"/>
                      </a:rPr>
                      <m:t>𝑟</m:t>
                    </m:r>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oMath>
                </a14:m>
                <a:r>
                  <a:rPr lang="en-US" sz="1350" dirty="0"/>
                  <a:t> </a:t>
                </a:r>
                <a:r>
                  <a:rPr lang="en-US" sz="1350" dirty="0" smtClean="0"/>
                  <a:t>is specified by the clinician and/or health system </a:t>
                </a:r>
                <a:r>
                  <a:rPr lang="en-US" sz="1350" dirty="0"/>
                  <a:t>to reward (punish) </a:t>
                </a:r>
                <a:r>
                  <a:rPr lang="en-US" sz="1350" dirty="0" smtClean="0"/>
                  <a:t>patient states that </a:t>
                </a:r>
                <a:r>
                  <a:rPr lang="en-US" sz="1350" dirty="0"/>
                  <a:t>are desirable (undesirable</a:t>
                </a:r>
                <a:r>
                  <a:rPr lang="en-US" sz="1350" dirty="0" smtClean="0"/>
                  <a:t>)</a:t>
                </a:r>
                <a:endParaRPr lang="en-US" sz="1350" dirty="0"/>
              </a:p>
            </p:txBody>
          </p:sp>
        </mc:Choice>
        <mc:Fallback>
          <p:sp>
            <p:nvSpPr>
              <p:cNvPr id="2" name="TextBox 1">
                <a:extLst>
                  <a:ext uri="{FF2B5EF4-FFF2-40B4-BE49-F238E27FC236}">
                    <a16:creationId xmlns:a16="http://schemas.microsoft.com/office/drawing/2014/main" id="{F19E6C5A-6B95-4F71-BDE4-9F80E3ABB1ED}"/>
                  </a:ext>
                </a:extLst>
              </p:cNvPr>
              <p:cNvSpPr txBox="1">
                <a:spLocks noRot="1" noChangeAspect="1" noMove="1" noResize="1" noEditPoints="1" noAdjustHandles="1" noChangeArrowheads="1" noChangeShapeType="1" noTextEdit="1"/>
              </p:cNvSpPr>
              <p:nvPr/>
            </p:nvSpPr>
            <p:spPr>
              <a:xfrm>
                <a:off x="254159" y="1099652"/>
                <a:ext cx="4414093" cy="3416320"/>
              </a:xfrm>
              <a:prstGeom prst="rect">
                <a:avLst/>
              </a:prstGeom>
              <a:blipFill>
                <a:blip r:embed="rId2"/>
                <a:stretch>
                  <a:fillRect l="-138" r="-967" b="-891"/>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55E4A629-B8CC-40DB-9EF4-06D33A62C297}"/>
              </a:ext>
            </a:extLst>
          </p:cNvPr>
          <p:cNvSpPr/>
          <p:nvPr/>
        </p:nvSpPr>
        <p:spPr>
          <a:xfrm>
            <a:off x="352802" y="-133977"/>
            <a:ext cx="8202784" cy="800219"/>
          </a:xfrm>
          <a:prstGeom prst="rect">
            <a:avLst/>
          </a:prstGeom>
        </p:spPr>
        <p:txBody>
          <a:bodyPr wrap="square">
            <a:spAutoFit/>
          </a:bodyPr>
          <a:lstStyle/>
          <a:p>
            <a:pPr marL="457189" lvl="1" defTabSz="457189"/>
            <a:endParaRPr lang="en-US" dirty="0">
              <a:solidFill>
                <a:prstClr val="black"/>
              </a:solidFill>
              <a:latin typeface="Calibri"/>
            </a:endParaRPr>
          </a:p>
          <a:p>
            <a:pPr marL="342892" lvl="1" algn="ctr" defTabSz="457189"/>
            <a:r>
              <a:rPr lang="en-US" sz="2800" b="1" dirty="0">
                <a:solidFill>
                  <a:prstClr val="black"/>
                </a:solidFill>
                <a:latin typeface="Calibri"/>
              </a:rPr>
              <a:t>Illustrative </a:t>
            </a:r>
            <a:r>
              <a:rPr lang="en-US" sz="2800" b="1" dirty="0" smtClean="0">
                <a:solidFill>
                  <a:prstClr val="black"/>
                </a:solidFill>
                <a:latin typeface="Calibri"/>
              </a:rPr>
              <a:t>Example: Sepsis Management in the ICU</a:t>
            </a:r>
            <a:endParaRPr lang="en-US" sz="2800" b="1" dirty="0">
              <a:solidFill>
                <a:prstClr val="black"/>
              </a:solidFill>
              <a:latin typeface="Calibri"/>
            </a:endParaRPr>
          </a:p>
        </p:txBody>
      </p:sp>
      <mc:AlternateContent xmlns:mc="http://schemas.openxmlformats.org/markup-compatibility/2006">
        <mc:Choice xmlns:a14="http://schemas.microsoft.com/office/drawing/2010/main" Requires="a14">
          <p:sp>
            <p:nvSpPr>
              <p:cNvPr id="4" name="Rectangle 3"/>
              <p:cNvSpPr/>
              <p:nvPr/>
            </p:nvSpPr>
            <p:spPr>
              <a:xfrm>
                <a:off x="-100266" y="1815102"/>
                <a:ext cx="4572000" cy="507831"/>
              </a:xfrm>
              <a:prstGeom prst="rect">
                <a:avLst/>
              </a:prstGeom>
            </p:spPr>
            <p:txBody>
              <a:bodyPr>
                <a:spAutoFit/>
              </a:bodyPr>
              <a:lstStyle/>
              <a:p>
                <a:pPr marL="900113" lvl="2" indent="-214313">
                  <a:buFont typeface="Arial" panose="020B0604020202020204" pitchFamily="34" charset="0"/>
                  <a:buChar char="•"/>
                </a:pPr>
                <a:r>
                  <a:rPr lang="en-US" sz="1350" u="sng" dirty="0">
                    <a:solidFill>
                      <a:srgbClr val="FF0000"/>
                    </a:solidFill>
                  </a:rPr>
                  <a:t>Discretize</a:t>
                </a:r>
                <a:r>
                  <a:rPr lang="en-US" sz="1350" dirty="0">
                    <a:solidFill>
                      <a:srgbClr val="FF0000"/>
                    </a:solidFill>
                  </a:rPr>
                  <a:t> the continuous range of the state values into </a:t>
                </a:r>
                <a14:m>
                  <m:oMath xmlns:m="http://schemas.openxmlformats.org/officeDocument/2006/math">
                    <m:r>
                      <a:rPr lang="en-US" sz="1350" i="1">
                        <a:solidFill>
                          <a:srgbClr val="FF0000"/>
                        </a:solidFill>
                        <a:latin typeface="Cambria Math" panose="02040503050406030204" pitchFamily="18" charset="0"/>
                      </a:rPr>
                      <m:t>𝑛</m:t>
                    </m:r>
                  </m:oMath>
                </a14:m>
                <a:r>
                  <a:rPr lang="en-US" sz="1350" dirty="0">
                    <a:solidFill>
                      <a:srgbClr val="FF0000"/>
                    </a:solidFill>
                  </a:rPr>
                  <a:t> </a:t>
                </a:r>
                <a:r>
                  <a:rPr lang="en-US" sz="1350" dirty="0" smtClean="0">
                    <a:solidFill>
                      <a:srgbClr val="FF0000"/>
                    </a:solidFill>
                  </a:rPr>
                  <a:t>distinct bins</a:t>
                </a:r>
                <a:endParaRPr lang="en-US" sz="1350" dirty="0">
                  <a:solidFill>
                    <a:srgbClr val="FF0000"/>
                  </a:solidFill>
                </a:endParaRPr>
              </a:p>
            </p:txBody>
          </p:sp>
        </mc:Choice>
        <mc:Fallback>
          <p:sp>
            <p:nvSpPr>
              <p:cNvPr id="4" name="Rectangle 3"/>
              <p:cNvSpPr>
                <a:spLocks noRot="1" noChangeAspect="1" noMove="1" noResize="1" noEditPoints="1" noAdjustHandles="1" noChangeArrowheads="1" noChangeShapeType="1" noTextEdit="1"/>
              </p:cNvSpPr>
              <p:nvPr/>
            </p:nvSpPr>
            <p:spPr>
              <a:xfrm>
                <a:off x="-100266" y="1815102"/>
                <a:ext cx="4572000" cy="507831"/>
              </a:xfrm>
              <a:prstGeom prst="rect">
                <a:avLst/>
              </a:prstGeom>
              <a:blipFill>
                <a:blip r:embed="rId3"/>
                <a:stretch>
                  <a:fillRect t="-2410" b="-12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117806" y="3038383"/>
                <a:ext cx="4572000" cy="300082"/>
              </a:xfrm>
              <a:prstGeom prst="rect">
                <a:avLst/>
              </a:prstGeom>
            </p:spPr>
            <p:txBody>
              <a:bodyPr>
                <a:spAutoFit/>
              </a:bodyPr>
              <a:lstStyle/>
              <a:p>
                <a:pPr marL="900113" lvl="2" indent="-214313">
                  <a:buFont typeface="Arial" panose="020B0604020202020204" pitchFamily="34" charset="0"/>
                  <a:buChar char="•"/>
                </a:pPr>
                <a:r>
                  <a:rPr lang="en-US" sz="1350" u="sng" dirty="0" smtClean="0">
                    <a:solidFill>
                      <a:srgbClr val="FF0000"/>
                    </a:solidFill>
                  </a:rPr>
                  <a:t>Discretize</a:t>
                </a:r>
                <a:r>
                  <a:rPr lang="en-US" sz="1350" dirty="0">
                    <a:solidFill>
                      <a:srgbClr val="FF0000"/>
                    </a:solidFill>
                  </a:rPr>
                  <a:t> the </a:t>
                </a:r>
                <a:r>
                  <a:rPr lang="en-US" sz="1350" dirty="0" smtClean="0">
                    <a:solidFill>
                      <a:srgbClr val="FF0000"/>
                    </a:solidFill>
                  </a:rPr>
                  <a:t>possible actions into </a:t>
                </a:r>
                <a14:m>
                  <m:oMath xmlns:m="http://schemas.openxmlformats.org/officeDocument/2006/math">
                    <m:r>
                      <a:rPr lang="en-US" sz="1350" b="0" i="1" smtClean="0">
                        <a:solidFill>
                          <a:srgbClr val="FF0000"/>
                        </a:solidFill>
                        <a:latin typeface="Cambria Math" panose="02040503050406030204" pitchFamily="18" charset="0"/>
                      </a:rPr>
                      <m:t>𝑚</m:t>
                    </m:r>
                  </m:oMath>
                </a14:m>
                <a:r>
                  <a:rPr lang="en-US" sz="1350" dirty="0" smtClean="0">
                    <a:solidFill>
                      <a:srgbClr val="FF0000"/>
                    </a:solidFill>
                  </a:rPr>
                  <a:t> distinct bins</a:t>
                </a:r>
                <a:endParaRPr lang="en-US" sz="1350" dirty="0">
                  <a:solidFill>
                    <a:srgbClr val="FF0000"/>
                  </a:solidFill>
                </a:endParaRPr>
              </a:p>
            </p:txBody>
          </p:sp>
        </mc:Choice>
        <mc:Fallback>
          <p:sp>
            <p:nvSpPr>
              <p:cNvPr id="7" name="Rectangle 6"/>
              <p:cNvSpPr>
                <a:spLocks noRot="1" noChangeAspect="1" noMove="1" noResize="1" noEditPoints="1" noAdjustHandles="1" noChangeArrowheads="1" noChangeShapeType="1" noTextEdit="1"/>
              </p:cNvSpPr>
              <p:nvPr/>
            </p:nvSpPr>
            <p:spPr>
              <a:xfrm>
                <a:off x="-117806" y="3038383"/>
                <a:ext cx="4572000" cy="300082"/>
              </a:xfrm>
              <a:prstGeom prst="rect">
                <a:avLst/>
              </a:prstGeom>
              <a:blipFill>
                <a:blip r:embed="rId4"/>
                <a:stretch>
                  <a:fillRect t="-2000" b="-18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1370648190"/>
                  </p:ext>
                </p:extLst>
              </p:nvPr>
            </p:nvGraphicFramePr>
            <p:xfrm>
              <a:off x="5168767" y="1720780"/>
              <a:ext cx="3767490" cy="2935288"/>
            </p:xfrm>
            <a:graphic>
              <a:graphicData uri="http://schemas.openxmlformats.org/drawingml/2006/table">
                <a:tbl>
                  <a:tblPr firstRow="1" bandRow="1">
                    <a:tableStyleId>{EB344D84-9AFB-497E-A393-DC336BA19D2E}</a:tableStyleId>
                  </a:tblPr>
                  <a:tblGrid>
                    <a:gridCol w="753498">
                      <a:extLst>
                        <a:ext uri="{9D8B030D-6E8A-4147-A177-3AD203B41FA5}">
                          <a16:colId xmlns:a16="http://schemas.microsoft.com/office/drawing/2014/main" val="79948007"/>
                        </a:ext>
                      </a:extLst>
                    </a:gridCol>
                    <a:gridCol w="753498">
                      <a:extLst>
                        <a:ext uri="{9D8B030D-6E8A-4147-A177-3AD203B41FA5}">
                          <a16:colId xmlns:a16="http://schemas.microsoft.com/office/drawing/2014/main" val="2684241753"/>
                        </a:ext>
                      </a:extLst>
                    </a:gridCol>
                    <a:gridCol w="753498">
                      <a:extLst>
                        <a:ext uri="{9D8B030D-6E8A-4147-A177-3AD203B41FA5}">
                          <a16:colId xmlns:a16="http://schemas.microsoft.com/office/drawing/2014/main" val="377072386"/>
                        </a:ext>
                      </a:extLst>
                    </a:gridCol>
                    <a:gridCol w="753498">
                      <a:extLst>
                        <a:ext uri="{9D8B030D-6E8A-4147-A177-3AD203B41FA5}">
                          <a16:colId xmlns:a16="http://schemas.microsoft.com/office/drawing/2014/main" val="2464520345"/>
                        </a:ext>
                      </a:extLst>
                    </a:gridCol>
                    <a:gridCol w="753498">
                      <a:extLst>
                        <a:ext uri="{9D8B030D-6E8A-4147-A177-3AD203B41FA5}">
                          <a16:colId xmlns:a16="http://schemas.microsoft.com/office/drawing/2014/main" val="2866393598"/>
                        </a:ext>
                      </a:extLst>
                    </a:gridCol>
                  </a:tblGrid>
                  <a:tr h="34316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𝟏</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𝟐</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𝒎</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6297244"/>
                      </a:ext>
                    </a:extLst>
                  </a:tr>
                  <a:tr h="343161">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718538"/>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lang="en-US" sz="1400" i="1" smtClean="0">
                                  <a:latin typeface="Cambria Math" panose="02040503050406030204" pitchFamily="18" charset="0"/>
                                </a:rPr>
                                <m:t>𝑄</m:t>
                              </m:r>
                              <m:r>
                                <a:rPr lang="en-US" sz="1400" i="1" smtClean="0">
                                  <a:latin typeface="Cambria Math" panose="02040503050406030204" pitchFamily="18" charset="0"/>
                                </a:rPr>
                                <m:t>(</m:t>
                              </m:r>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𝑠</m:t>
                                  </m:r>
                                </m:e>
                                <m:sup>
                                  <m:r>
                                    <a:rPr lang="en-US" sz="1400" b="0" i="1" smtClean="0">
                                      <a:latin typeface="Cambria Math" panose="02040503050406030204" pitchFamily="18" charset="0"/>
                                    </a:rPr>
                                    <m:t>2</m:t>
                                  </m:r>
                                </m:sup>
                              </m:sSup>
                              <m:r>
                                <a:rPr lang="en-US" sz="140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𝑎</m:t>
                                  </m:r>
                                </m:e>
                                <m:sup>
                                  <m:r>
                                    <a:rPr lang="en-US" sz="1400" b="0" i="1" smtClean="0">
                                      <a:latin typeface="Cambria Math" panose="02040503050406030204" pitchFamily="18" charset="0"/>
                                    </a:rPr>
                                    <m:t>2</m:t>
                                  </m:r>
                                </m:sup>
                              </m:sSup>
                              <m:r>
                                <a:rPr lang="en-US" sz="1400" i="1" smtClean="0">
                                  <a:latin typeface="Cambria Math" panose="02040503050406030204" pitchFamily="18" charset="0"/>
                                </a:rPr>
                                <m:t>)</m:t>
                              </m:r>
                            </m:oMath>
                          </a14:m>
                          <a:r>
                            <a:rPr lang="en-US" sz="1400" dirty="0"/>
                            <a:t> </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525673"/>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292067"/>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4</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059199"/>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5</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982141"/>
                      </a:ext>
                    </a:extLst>
                  </a:tr>
                  <a:tr h="343161">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015014"/>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𝑛</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970479"/>
                      </a:ext>
                    </a:extLst>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1370648190"/>
                  </p:ext>
                </p:extLst>
              </p:nvPr>
            </p:nvGraphicFramePr>
            <p:xfrm>
              <a:off x="5168767" y="1720780"/>
              <a:ext cx="3767490" cy="2935288"/>
            </p:xfrm>
            <a:graphic>
              <a:graphicData uri="http://schemas.openxmlformats.org/drawingml/2006/table">
                <a:tbl>
                  <a:tblPr firstRow="1" bandRow="1">
                    <a:tableStyleId>{EB344D84-9AFB-497E-A393-DC336BA19D2E}</a:tableStyleId>
                  </a:tblPr>
                  <a:tblGrid>
                    <a:gridCol w="753498">
                      <a:extLst>
                        <a:ext uri="{9D8B030D-6E8A-4147-A177-3AD203B41FA5}">
                          <a16:colId xmlns:a16="http://schemas.microsoft.com/office/drawing/2014/main" val="79948007"/>
                        </a:ext>
                      </a:extLst>
                    </a:gridCol>
                    <a:gridCol w="753498">
                      <a:extLst>
                        <a:ext uri="{9D8B030D-6E8A-4147-A177-3AD203B41FA5}">
                          <a16:colId xmlns:a16="http://schemas.microsoft.com/office/drawing/2014/main" val="2684241753"/>
                        </a:ext>
                      </a:extLst>
                    </a:gridCol>
                    <a:gridCol w="753498">
                      <a:extLst>
                        <a:ext uri="{9D8B030D-6E8A-4147-A177-3AD203B41FA5}">
                          <a16:colId xmlns:a16="http://schemas.microsoft.com/office/drawing/2014/main" val="377072386"/>
                        </a:ext>
                      </a:extLst>
                    </a:gridCol>
                    <a:gridCol w="753498">
                      <a:extLst>
                        <a:ext uri="{9D8B030D-6E8A-4147-A177-3AD203B41FA5}">
                          <a16:colId xmlns:a16="http://schemas.microsoft.com/office/drawing/2014/main" val="2464520345"/>
                        </a:ext>
                      </a:extLst>
                    </a:gridCol>
                    <a:gridCol w="753498">
                      <a:extLst>
                        <a:ext uri="{9D8B030D-6E8A-4147-A177-3AD203B41FA5}">
                          <a16:colId xmlns:a16="http://schemas.microsoft.com/office/drawing/2014/main" val="2866393598"/>
                        </a:ext>
                      </a:extLst>
                    </a:gridCol>
                  </a:tblGrid>
                  <a:tr h="3719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806" t="-8197" r="-301613" b="-69344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2439" t="-8197" r="-204065" b="-693443"/>
                          </a:stretch>
                        </a:blipFill>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00000" t="-8197" r="-2419" b="-693443"/>
                          </a:stretch>
                        </a:blipFill>
                      </a:tcPr>
                    </a:tc>
                    <a:extLst>
                      <a:ext uri="{0D108BD9-81ED-4DB2-BD59-A6C34878D82A}">
                        <a16:rowId xmlns:a16="http://schemas.microsoft.com/office/drawing/2014/main" val="3146297244"/>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110000" r="-401613" b="-605000"/>
                          </a:stretch>
                        </a:blip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718538"/>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210000" r="-401613" b="-505000"/>
                          </a:stretch>
                        </a:blip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2439" t="-210000" r="-204065" b="-505000"/>
                          </a:stretch>
                        </a:blip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525673"/>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310000" r="-401613" b="-405000"/>
                          </a:stretch>
                        </a:blip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292067"/>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410000" r="-401613" b="-305000"/>
                          </a:stretch>
                        </a:blip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059199"/>
                      </a:ext>
                    </a:extLst>
                  </a:tr>
                  <a:tr h="36880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501639" r="-401613" b="-200000"/>
                          </a:stretch>
                        </a:blip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982141"/>
                      </a:ext>
                    </a:extLst>
                  </a:tr>
                  <a:tr h="365760">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015014"/>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711667" r="-401613" b="-3333"/>
                          </a:stretch>
                        </a:blip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970479"/>
                      </a:ext>
                    </a:extLst>
                  </a:tr>
                </a:tbl>
              </a:graphicData>
            </a:graphic>
          </p:graphicFrame>
        </mc:Fallback>
      </mc:AlternateContent>
      <mc:AlternateContent xmlns:mc="http://schemas.openxmlformats.org/markup-compatibility/2006">
        <mc:Choice xmlns:a14="http://schemas.microsoft.com/office/drawing/2010/main" Requires="a14">
          <p:sp>
            <p:nvSpPr>
              <p:cNvPr id="3" name="Rectangle 2"/>
              <p:cNvSpPr/>
              <p:nvPr/>
            </p:nvSpPr>
            <p:spPr>
              <a:xfrm>
                <a:off x="5554369" y="797450"/>
                <a:ext cx="3381888" cy="830997"/>
              </a:xfrm>
              <a:prstGeom prst="rect">
                <a:avLst/>
              </a:prstGeom>
            </p:spPr>
            <p:txBody>
              <a:bodyPr wrap="square">
                <a:spAutoFit/>
              </a:bodyPr>
              <a:lstStyle/>
              <a:p>
                <a:r>
                  <a:rPr lang="en-US" sz="1600" dirty="0"/>
                  <a:t>The Q function </a:t>
                </a:r>
                <a14:m>
                  <m:oMath xmlns:m="http://schemas.openxmlformats.org/officeDocument/2006/math">
                    <m:r>
                      <a:rPr lang="en-US" sz="1600" i="1">
                        <a:latin typeface="Cambria Math" panose="02040503050406030204" pitchFamily="18" charset="0"/>
                      </a:rPr>
                      <m:t>𝑄</m:t>
                    </m:r>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oMath>
                </a14:m>
                <a:r>
                  <a:rPr lang="en-US" sz="1600" dirty="0"/>
                  <a:t> is an </a:t>
                </a:r>
                <a14:m>
                  <m:oMath xmlns:m="http://schemas.openxmlformats.org/officeDocument/2006/math">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𝑚</m:t>
                    </m:r>
                  </m:oMath>
                </a14:m>
                <a:r>
                  <a:rPr lang="en-US" sz="1600" dirty="0"/>
                  <a:t> </a:t>
                </a:r>
                <a:r>
                  <a:rPr lang="en-US" sz="1600" dirty="0" smtClean="0"/>
                  <a:t>matrix that specifies </a:t>
                </a:r>
                <a:r>
                  <a:rPr lang="en-US" sz="1600" dirty="0"/>
                  <a:t>the value of taking action </a:t>
                </a:r>
                <a14:m>
                  <m:oMath xmlns:m="http://schemas.openxmlformats.org/officeDocument/2006/math">
                    <m:r>
                      <a:rPr lang="en-US" sz="1600" i="1">
                        <a:latin typeface="Cambria Math" panose="02040503050406030204" pitchFamily="18" charset="0"/>
                      </a:rPr>
                      <m:t>𝑎</m:t>
                    </m:r>
                  </m:oMath>
                </a14:m>
                <a:r>
                  <a:rPr lang="en-US" sz="1600" dirty="0"/>
                  <a:t> when in state </a:t>
                </a:r>
                <a14:m>
                  <m:oMath xmlns:m="http://schemas.openxmlformats.org/officeDocument/2006/math">
                    <m:r>
                      <a:rPr lang="en-US" sz="1600" i="1">
                        <a:latin typeface="Cambria Math" panose="02040503050406030204" pitchFamily="18" charset="0"/>
                      </a:rPr>
                      <m:t>𝑠</m:t>
                    </m:r>
                  </m:oMath>
                </a14:m>
                <a:endParaRPr lang="en-US" sz="1600" dirty="0"/>
              </a:p>
            </p:txBody>
          </p:sp>
        </mc:Choice>
        <mc:Fallback>
          <p:sp>
            <p:nvSpPr>
              <p:cNvPr id="3" name="Rectangle 2"/>
              <p:cNvSpPr>
                <a:spLocks noRot="1" noChangeAspect="1" noMove="1" noResize="1" noEditPoints="1" noAdjustHandles="1" noChangeArrowheads="1" noChangeShapeType="1" noTextEdit="1"/>
              </p:cNvSpPr>
              <p:nvPr/>
            </p:nvSpPr>
            <p:spPr>
              <a:xfrm>
                <a:off x="5554369" y="797450"/>
                <a:ext cx="3381888" cy="830997"/>
              </a:xfrm>
              <a:prstGeom prst="rect">
                <a:avLst/>
              </a:prstGeom>
              <a:blipFill>
                <a:blip r:embed="rId6"/>
                <a:stretch>
                  <a:fillRect l="-901" t="-2206" b="-8824"/>
                </a:stretch>
              </a:blipFill>
            </p:spPr>
            <p:txBody>
              <a:bodyPr/>
              <a:lstStyle/>
              <a:p>
                <a:r>
                  <a:rPr lang="en-US">
                    <a:noFill/>
                  </a:rPr>
                  <a:t> </a:t>
                </a:r>
              </a:p>
            </p:txBody>
          </p:sp>
        </mc:Fallback>
      </mc:AlternateContent>
    </p:spTree>
    <p:extLst>
      <p:ext uri="{BB962C8B-B14F-4D97-AF65-F5344CB8AC3E}">
        <p14:creationId xmlns:p14="http://schemas.microsoft.com/office/powerpoint/2010/main" val="14093686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E4A629-B8CC-40DB-9EF4-06D33A62C297}"/>
              </a:ext>
            </a:extLst>
          </p:cNvPr>
          <p:cNvSpPr/>
          <p:nvPr/>
        </p:nvSpPr>
        <p:spPr>
          <a:xfrm>
            <a:off x="352802" y="-133977"/>
            <a:ext cx="8202784" cy="800219"/>
          </a:xfrm>
          <a:prstGeom prst="rect">
            <a:avLst/>
          </a:prstGeom>
        </p:spPr>
        <p:txBody>
          <a:bodyPr wrap="square">
            <a:spAutoFit/>
          </a:bodyPr>
          <a:lstStyle/>
          <a:p>
            <a:pPr marL="457189" lvl="1" defTabSz="457189"/>
            <a:endParaRPr lang="en-US" dirty="0">
              <a:solidFill>
                <a:prstClr val="black"/>
              </a:solidFill>
              <a:latin typeface="Calibri"/>
            </a:endParaRPr>
          </a:p>
          <a:p>
            <a:pPr marL="342892" lvl="1" algn="ctr" defTabSz="457189"/>
            <a:r>
              <a:rPr lang="en-US" sz="2800" b="1" dirty="0">
                <a:solidFill>
                  <a:prstClr val="black"/>
                </a:solidFill>
                <a:latin typeface="Calibri"/>
              </a:rPr>
              <a:t>Illustrative </a:t>
            </a:r>
            <a:r>
              <a:rPr lang="en-US" sz="2800" b="1" dirty="0" smtClean="0">
                <a:solidFill>
                  <a:prstClr val="black"/>
                </a:solidFill>
                <a:latin typeface="Calibri"/>
              </a:rPr>
              <a:t>Example: Sepsis Management in the ICU</a:t>
            </a:r>
            <a:endParaRPr lang="en-US" sz="2800" b="1" dirty="0">
              <a:solidFill>
                <a:prstClr val="black"/>
              </a:solidFill>
              <a:latin typeface="Calibri"/>
            </a:endParaRPr>
          </a:p>
        </p:txBody>
      </p:sp>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401160831"/>
                  </p:ext>
                </p:extLst>
              </p:nvPr>
            </p:nvGraphicFramePr>
            <p:xfrm>
              <a:off x="5168767" y="1720780"/>
              <a:ext cx="3767490" cy="2935288"/>
            </p:xfrm>
            <a:graphic>
              <a:graphicData uri="http://schemas.openxmlformats.org/drawingml/2006/table">
                <a:tbl>
                  <a:tblPr firstRow="1" bandRow="1">
                    <a:tableStyleId>{EB344D84-9AFB-497E-A393-DC336BA19D2E}</a:tableStyleId>
                  </a:tblPr>
                  <a:tblGrid>
                    <a:gridCol w="753498">
                      <a:extLst>
                        <a:ext uri="{9D8B030D-6E8A-4147-A177-3AD203B41FA5}">
                          <a16:colId xmlns:a16="http://schemas.microsoft.com/office/drawing/2014/main" val="79948007"/>
                        </a:ext>
                      </a:extLst>
                    </a:gridCol>
                    <a:gridCol w="753498">
                      <a:extLst>
                        <a:ext uri="{9D8B030D-6E8A-4147-A177-3AD203B41FA5}">
                          <a16:colId xmlns:a16="http://schemas.microsoft.com/office/drawing/2014/main" val="2684241753"/>
                        </a:ext>
                      </a:extLst>
                    </a:gridCol>
                    <a:gridCol w="753498">
                      <a:extLst>
                        <a:ext uri="{9D8B030D-6E8A-4147-A177-3AD203B41FA5}">
                          <a16:colId xmlns:a16="http://schemas.microsoft.com/office/drawing/2014/main" val="377072386"/>
                        </a:ext>
                      </a:extLst>
                    </a:gridCol>
                    <a:gridCol w="753498">
                      <a:extLst>
                        <a:ext uri="{9D8B030D-6E8A-4147-A177-3AD203B41FA5}">
                          <a16:colId xmlns:a16="http://schemas.microsoft.com/office/drawing/2014/main" val="2464520345"/>
                        </a:ext>
                      </a:extLst>
                    </a:gridCol>
                    <a:gridCol w="753498">
                      <a:extLst>
                        <a:ext uri="{9D8B030D-6E8A-4147-A177-3AD203B41FA5}">
                          <a16:colId xmlns:a16="http://schemas.microsoft.com/office/drawing/2014/main" val="2866393598"/>
                        </a:ext>
                      </a:extLst>
                    </a:gridCol>
                  </a:tblGrid>
                  <a:tr h="34316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𝟏</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𝟐</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𝒎</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6297244"/>
                      </a:ext>
                    </a:extLst>
                  </a:tr>
                  <a:tr h="343161">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718538"/>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0</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525673"/>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292067"/>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4</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059199"/>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5</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982141"/>
                      </a:ext>
                    </a:extLst>
                  </a:tr>
                  <a:tr h="343161">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015014"/>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𝑛</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970479"/>
                      </a:ext>
                    </a:extLst>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401160831"/>
                  </p:ext>
                </p:extLst>
              </p:nvPr>
            </p:nvGraphicFramePr>
            <p:xfrm>
              <a:off x="5168767" y="1720780"/>
              <a:ext cx="3767490" cy="2935288"/>
            </p:xfrm>
            <a:graphic>
              <a:graphicData uri="http://schemas.openxmlformats.org/drawingml/2006/table">
                <a:tbl>
                  <a:tblPr firstRow="1" bandRow="1">
                    <a:tableStyleId>{EB344D84-9AFB-497E-A393-DC336BA19D2E}</a:tableStyleId>
                  </a:tblPr>
                  <a:tblGrid>
                    <a:gridCol w="753498">
                      <a:extLst>
                        <a:ext uri="{9D8B030D-6E8A-4147-A177-3AD203B41FA5}">
                          <a16:colId xmlns:a16="http://schemas.microsoft.com/office/drawing/2014/main" val="79948007"/>
                        </a:ext>
                      </a:extLst>
                    </a:gridCol>
                    <a:gridCol w="753498">
                      <a:extLst>
                        <a:ext uri="{9D8B030D-6E8A-4147-A177-3AD203B41FA5}">
                          <a16:colId xmlns:a16="http://schemas.microsoft.com/office/drawing/2014/main" val="2684241753"/>
                        </a:ext>
                      </a:extLst>
                    </a:gridCol>
                    <a:gridCol w="753498">
                      <a:extLst>
                        <a:ext uri="{9D8B030D-6E8A-4147-A177-3AD203B41FA5}">
                          <a16:colId xmlns:a16="http://schemas.microsoft.com/office/drawing/2014/main" val="377072386"/>
                        </a:ext>
                      </a:extLst>
                    </a:gridCol>
                    <a:gridCol w="753498">
                      <a:extLst>
                        <a:ext uri="{9D8B030D-6E8A-4147-A177-3AD203B41FA5}">
                          <a16:colId xmlns:a16="http://schemas.microsoft.com/office/drawing/2014/main" val="2464520345"/>
                        </a:ext>
                      </a:extLst>
                    </a:gridCol>
                    <a:gridCol w="753498">
                      <a:extLst>
                        <a:ext uri="{9D8B030D-6E8A-4147-A177-3AD203B41FA5}">
                          <a16:colId xmlns:a16="http://schemas.microsoft.com/office/drawing/2014/main" val="2866393598"/>
                        </a:ext>
                      </a:extLst>
                    </a:gridCol>
                  </a:tblGrid>
                  <a:tr h="3719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00806" t="-8197" r="-301613" b="-71639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202439" t="-8197" r="-204065" b="-716393"/>
                          </a:stretch>
                        </a:blipFill>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400000" t="-8197" r="-2419" b="-716393"/>
                          </a:stretch>
                        </a:blipFill>
                      </a:tcPr>
                    </a:tc>
                    <a:extLst>
                      <a:ext uri="{0D108BD9-81ED-4DB2-BD59-A6C34878D82A}">
                        <a16:rowId xmlns:a16="http://schemas.microsoft.com/office/drawing/2014/main" val="3146297244"/>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06" t="-110000" r="-401613" b="-6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718538"/>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06" t="-210000" r="-401613" b="-5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0</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525673"/>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06" t="-310000" r="-401613" b="-4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292067"/>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06" t="-410000" r="-401613" b="-3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059199"/>
                      </a:ext>
                    </a:extLst>
                  </a:tr>
                  <a:tr h="36880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06" t="-501639" r="-401613" b="-222951"/>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982141"/>
                      </a:ext>
                    </a:extLst>
                  </a:tr>
                  <a:tr h="365760">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015014"/>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06" t="-711667" r="-401613" b="-26667"/>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970479"/>
                      </a:ext>
                    </a:extLst>
                  </a:tr>
                </a:tbl>
              </a:graphicData>
            </a:graphic>
          </p:graphicFrame>
        </mc:Fallback>
      </mc:AlternateContent>
      <mc:AlternateContent xmlns:mc="http://schemas.openxmlformats.org/markup-compatibility/2006">
        <mc:Choice xmlns:a14="http://schemas.microsoft.com/office/drawing/2010/main" Requires="a14">
          <p:sp>
            <p:nvSpPr>
              <p:cNvPr id="3" name="Rectangle 2"/>
              <p:cNvSpPr/>
              <p:nvPr/>
            </p:nvSpPr>
            <p:spPr>
              <a:xfrm>
                <a:off x="5554369" y="797450"/>
                <a:ext cx="3381888" cy="830997"/>
              </a:xfrm>
              <a:prstGeom prst="rect">
                <a:avLst/>
              </a:prstGeom>
            </p:spPr>
            <p:txBody>
              <a:bodyPr wrap="square">
                <a:spAutoFit/>
              </a:bodyPr>
              <a:lstStyle/>
              <a:p>
                <a:r>
                  <a:rPr lang="en-US" sz="1600" dirty="0"/>
                  <a:t>The Q function </a:t>
                </a:r>
                <a14:m>
                  <m:oMath xmlns:m="http://schemas.openxmlformats.org/officeDocument/2006/math">
                    <m:r>
                      <a:rPr lang="en-US" sz="1600" i="1">
                        <a:latin typeface="Cambria Math" panose="02040503050406030204" pitchFamily="18" charset="0"/>
                      </a:rPr>
                      <m:t>𝑄</m:t>
                    </m:r>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oMath>
                </a14:m>
                <a:r>
                  <a:rPr lang="en-US" sz="1600" dirty="0"/>
                  <a:t> is an </a:t>
                </a:r>
                <a14:m>
                  <m:oMath xmlns:m="http://schemas.openxmlformats.org/officeDocument/2006/math">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𝑚</m:t>
                    </m:r>
                  </m:oMath>
                </a14:m>
                <a:r>
                  <a:rPr lang="en-US" sz="1600" dirty="0"/>
                  <a:t> </a:t>
                </a:r>
                <a:r>
                  <a:rPr lang="en-US" sz="1600" dirty="0" smtClean="0"/>
                  <a:t>matrix that specifies </a:t>
                </a:r>
                <a:r>
                  <a:rPr lang="en-US" sz="1600" dirty="0"/>
                  <a:t>the value of taking action </a:t>
                </a:r>
                <a14:m>
                  <m:oMath xmlns:m="http://schemas.openxmlformats.org/officeDocument/2006/math">
                    <m:r>
                      <a:rPr lang="en-US" sz="1600" i="1">
                        <a:latin typeface="Cambria Math" panose="02040503050406030204" pitchFamily="18" charset="0"/>
                      </a:rPr>
                      <m:t>𝑎</m:t>
                    </m:r>
                  </m:oMath>
                </a14:m>
                <a:r>
                  <a:rPr lang="en-US" sz="1600" dirty="0"/>
                  <a:t> when in state </a:t>
                </a:r>
                <a14:m>
                  <m:oMath xmlns:m="http://schemas.openxmlformats.org/officeDocument/2006/math">
                    <m:r>
                      <a:rPr lang="en-US" sz="1600" i="1">
                        <a:latin typeface="Cambria Math" panose="02040503050406030204" pitchFamily="18" charset="0"/>
                      </a:rPr>
                      <m:t>𝑠</m:t>
                    </m:r>
                  </m:oMath>
                </a14:m>
                <a:endParaRPr lang="en-US" sz="1600" dirty="0"/>
              </a:p>
            </p:txBody>
          </p:sp>
        </mc:Choice>
        <mc:Fallback>
          <p:sp>
            <p:nvSpPr>
              <p:cNvPr id="3" name="Rectangle 2"/>
              <p:cNvSpPr>
                <a:spLocks noRot="1" noChangeAspect="1" noMove="1" noResize="1" noEditPoints="1" noAdjustHandles="1" noChangeArrowheads="1" noChangeShapeType="1" noTextEdit="1"/>
              </p:cNvSpPr>
              <p:nvPr/>
            </p:nvSpPr>
            <p:spPr>
              <a:xfrm>
                <a:off x="5554369" y="797450"/>
                <a:ext cx="3381888" cy="830997"/>
              </a:xfrm>
              <a:prstGeom prst="rect">
                <a:avLst/>
              </a:prstGeom>
              <a:blipFill>
                <a:blip r:embed="rId3"/>
                <a:stretch>
                  <a:fillRect l="-901" t="-2206" b="-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9E6C5A-6B95-4F71-BDE4-9F80E3ABB1ED}"/>
                  </a:ext>
                </a:extLst>
              </p:cNvPr>
              <p:cNvSpPr txBox="1"/>
              <p:nvPr/>
            </p:nvSpPr>
            <p:spPr>
              <a:xfrm>
                <a:off x="230236" y="1029903"/>
                <a:ext cx="4062631" cy="507831"/>
              </a:xfrm>
              <a:prstGeom prst="rect">
                <a:avLst/>
              </a:prstGeom>
              <a:noFill/>
            </p:spPr>
            <p:txBody>
              <a:bodyPr wrap="square" rtlCol="0">
                <a:spAutoFit/>
              </a:bodyPr>
              <a:lstStyle/>
              <a:p>
                <a:pPr marL="214313" indent="-214313">
                  <a:buFont typeface="Wingdings" panose="05000000000000000000" pitchFamily="2" charset="2"/>
                  <a:buChar char="q"/>
                </a:pPr>
                <a:r>
                  <a:rPr lang="en-US" sz="1350" dirty="0" smtClean="0"/>
                  <a:t>Set </a:t>
                </a:r>
                <a:r>
                  <a:rPr lang="en-US" sz="1350" dirty="0"/>
                  <a:t>initial values of </a:t>
                </a:r>
                <a14:m>
                  <m:oMath xmlns:m="http://schemas.openxmlformats.org/officeDocument/2006/math">
                    <m:r>
                      <a:rPr lang="en-US" sz="1350" i="1">
                        <a:latin typeface="Cambria Math" panose="02040503050406030204" pitchFamily="18" charset="0"/>
                      </a:rPr>
                      <m:t>𝑄</m:t>
                    </m:r>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oMath>
                </a14:m>
                <a:r>
                  <a:rPr lang="en-US" sz="1350" dirty="0"/>
                  <a:t> based on prior </a:t>
                </a:r>
                <a:r>
                  <a:rPr lang="en-US" sz="1350" dirty="0" smtClean="0"/>
                  <a:t>medical </a:t>
                </a:r>
                <a:r>
                  <a:rPr lang="en-US" sz="1350" dirty="0"/>
                  <a:t>knowledge, </a:t>
                </a:r>
                <a:r>
                  <a:rPr lang="en-US" sz="1350" dirty="0" smtClean="0"/>
                  <a:t>at random, or to a default value</a:t>
                </a:r>
                <a:endParaRPr lang="en-US" sz="1350" dirty="0"/>
              </a:p>
            </p:txBody>
          </p:sp>
        </mc:Choice>
        <mc:Fallback>
          <p:sp>
            <p:nvSpPr>
              <p:cNvPr id="9" name="TextBox 8">
                <a:extLst>
                  <a:ext uri="{FF2B5EF4-FFF2-40B4-BE49-F238E27FC236}">
                    <a16:creationId xmlns:a16="http://schemas.microsoft.com/office/drawing/2014/main" id="{F19E6C5A-6B95-4F71-BDE4-9F80E3ABB1ED}"/>
                  </a:ext>
                </a:extLst>
              </p:cNvPr>
              <p:cNvSpPr txBox="1">
                <a:spLocks noRot="1" noChangeAspect="1" noMove="1" noResize="1" noEditPoints="1" noAdjustHandles="1" noChangeArrowheads="1" noChangeShapeType="1" noTextEdit="1"/>
              </p:cNvSpPr>
              <p:nvPr/>
            </p:nvSpPr>
            <p:spPr>
              <a:xfrm>
                <a:off x="230236" y="1029903"/>
                <a:ext cx="4062631" cy="507831"/>
              </a:xfrm>
              <a:prstGeom prst="rect">
                <a:avLst/>
              </a:prstGeom>
              <a:blipFill>
                <a:blip r:embed="rId4"/>
                <a:stretch>
                  <a:fillRect l="-150" t="-2410" b="-12048"/>
                </a:stretch>
              </a:blipFill>
            </p:spPr>
            <p:txBody>
              <a:bodyPr/>
              <a:lstStyle/>
              <a:p>
                <a:r>
                  <a:rPr lang="en-US">
                    <a:noFill/>
                  </a:rPr>
                  <a:t> </a:t>
                </a:r>
              </a:p>
            </p:txBody>
          </p:sp>
        </mc:Fallback>
      </mc:AlternateContent>
    </p:spTree>
    <p:extLst>
      <p:ext uri="{BB962C8B-B14F-4D97-AF65-F5344CB8AC3E}">
        <p14:creationId xmlns:p14="http://schemas.microsoft.com/office/powerpoint/2010/main" val="31151689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E4A629-B8CC-40DB-9EF4-06D33A62C297}"/>
              </a:ext>
            </a:extLst>
          </p:cNvPr>
          <p:cNvSpPr/>
          <p:nvPr/>
        </p:nvSpPr>
        <p:spPr>
          <a:xfrm>
            <a:off x="352802" y="-133977"/>
            <a:ext cx="8202784" cy="800219"/>
          </a:xfrm>
          <a:prstGeom prst="rect">
            <a:avLst/>
          </a:prstGeom>
        </p:spPr>
        <p:txBody>
          <a:bodyPr wrap="square">
            <a:spAutoFit/>
          </a:bodyPr>
          <a:lstStyle/>
          <a:p>
            <a:pPr marL="457189" lvl="1" defTabSz="457189"/>
            <a:endParaRPr lang="en-US" dirty="0">
              <a:solidFill>
                <a:prstClr val="black"/>
              </a:solidFill>
              <a:latin typeface="Calibri"/>
            </a:endParaRPr>
          </a:p>
          <a:p>
            <a:pPr marL="342892" lvl="1" algn="ctr" defTabSz="457189"/>
            <a:r>
              <a:rPr lang="en-US" sz="2800" b="1" dirty="0">
                <a:solidFill>
                  <a:prstClr val="black"/>
                </a:solidFill>
                <a:latin typeface="Calibri"/>
              </a:rPr>
              <a:t>Illustrative </a:t>
            </a:r>
            <a:r>
              <a:rPr lang="en-US" sz="2800" b="1" dirty="0" smtClean="0">
                <a:solidFill>
                  <a:prstClr val="black"/>
                </a:solidFill>
                <a:latin typeface="Calibri"/>
              </a:rPr>
              <a:t>Example: Sepsis Management in the ICU</a:t>
            </a:r>
            <a:endParaRPr lang="en-US" sz="2800" b="1" dirty="0">
              <a:solidFill>
                <a:prstClr val="black"/>
              </a:solidFill>
              <a:latin typeface="Calibri"/>
            </a:endParaRPr>
          </a:p>
        </p:txBody>
      </p:sp>
      <mc:AlternateContent xmlns:mc="http://schemas.openxmlformats.org/markup-compatibility/2006">
        <mc:Choice xmlns:a14="http://schemas.microsoft.com/office/drawing/2010/main" Requires="a14">
          <p:sp>
            <p:nvSpPr>
              <p:cNvPr id="3" name="Rectangle 2"/>
              <p:cNvSpPr/>
              <p:nvPr/>
            </p:nvSpPr>
            <p:spPr>
              <a:xfrm>
                <a:off x="5554369" y="797450"/>
                <a:ext cx="3381888" cy="830997"/>
              </a:xfrm>
              <a:prstGeom prst="rect">
                <a:avLst/>
              </a:prstGeom>
            </p:spPr>
            <p:txBody>
              <a:bodyPr wrap="square">
                <a:spAutoFit/>
              </a:bodyPr>
              <a:lstStyle/>
              <a:p>
                <a:r>
                  <a:rPr lang="en-US" sz="1600" dirty="0"/>
                  <a:t>The Q function </a:t>
                </a:r>
                <a14:m>
                  <m:oMath xmlns:m="http://schemas.openxmlformats.org/officeDocument/2006/math">
                    <m:r>
                      <a:rPr lang="en-US" sz="1600" i="1">
                        <a:latin typeface="Cambria Math" panose="02040503050406030204" pitchFamily="18" charset="0"/>
                      </a:rPr>
                      <m:t>𝑄</m:t>
                    </m:r>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oMath>
                </a14:m>
                <a:r>
                  <a:rPr lang="en-US" sz="1600" dirty="0"/>
                  <a:t> is an </a:t>
                </a:r>
                <a14:m>
                  <m:oMath xmlns:m="http://schemas.openxmlformats.org/officeDocument/2006/math">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𝑚</m:t>
                    </m:r>
                  </m:oMath>
                </a14:m>
                <a:r>
                  <a:rPr lang="en-US" sz="1600" dirty="0"/>
                  <a:t> </a:t>
                </a:r>
                <a:r>
                  <a:rPr lang="en-US" sz="1600" dirty="0" smtClean="0"/>
                  <a:t>matrix that specifies </a:t>
                </a:r>
                <a:r>
                  <a:rPr lang="en-US" sz="1600" dirty="0"/>
                  <a:t>the value of taking action </a:t>
                </a:r>
                <a14:m>
                  <m:oMath xmlns:m="http://schemas.openxmlformats.org/officeDocument/2006/math">
                    <m:r>
                      <a:rPr lang="en-US" sz="1600" i="1">
                        <a:latin typeface="Cambria Math" panose="02040503050406030204" pitchFamily="18" charset="0"/>
                      </a:rPr>
                      <m:t>𝑎</m:t>
                    </m:r>
                  </m:oMath>
                </a14:m>
                <a:r>
                  <a:rPr lang="en-US" sz="1600" dirty="0"/>
                  <a:t> when in state </a:t>
                </a:r>
                <a14:m>
                  <m:oMath xmlns:m="http://schemas.openxmlformats.org/officeDocument/2006/math">
                    <m:r>
                      <a:rPr lang="en-US" sz="1600" i="1">
                        <a:latin typeface="Cambria Math" panose="02040503050406030204" pitchFamily="18" charset="0"/>
                      </a:rPr>
                      <m:t>𝑠</m:t>
                    </m:r>
                  </m:oMath>
                </a14:m>
                <a:endParaRPr lang="en-US" sz="1600" dirty="0"/>
              </a:p>
            </p:txBody>
          </p:sp>
        </mc:Choice>
        <mc:Fallback>
          <p:sp>
            <p:nvSpPr>
              <p:cNvPr id="3" name="Rectangle 2"/>
              <p:cNvSpPr>
                <a:spLocks noRot="1" noChangeAspect="1" noMove="1" noResize="1" noEditPoints="1" noAdjustHandles="1" noChangeArrowheads="1" noChangeShapeType="1" noTextEdit="1"/>
              </p:cNvSpPr>
              <p:nvPr/>
            </p:nvSpPr>
            <p:spPr>
              <a:xfrm>
                <a:off x="5554369" y="797450"/>
                <a:ext cx="3381888" cy="830997"/>
              </a:xfrm>
              <a:prstGeom prst="rect">
                <a:avLst/>
              </a:prstGeom>
              <a:blipFill>
                <a:blip r:embed="rId2"/>
                <a:stretch>
                  <a:fillRect l="-901" t="-2206" b="-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9E6C5A-6B95-4F71-BDE4-9F80E3ABB1ED}"/>
                  </a:ext>
                </a:extLst>
              </p:cNvPr>
              <p:cNvSpPr txBox="1"/>
              <p:nvPr/>
            </p:nvSpPr>
            <p:spPr>
              <a:xfrm>
                <a:off x="230236" y="1029903"/>
                <a:ext cx="4062631" cy="3004605"/>
              </a:xfrm>
              <a:prstGeom prst="rect">
                <a:avLst/>
              </a:prstGeom>
              <a:noFill/>
            </p:spPr>
            <p:txBody>
              <a:bodyPr wrap="square" rtlCol="0">
                <a:spAutoFit/>
              </a:bodyPr>
              <a:lstStyle/>
              <a:p>
                <a:pPr marL="214313" indent="-214313">
                  <a:buFont typeface="Wingdings" panose="05000000000000000000" pitchFamily="2" charset="2"/>
                  <a:buChar char="q"/>
                </a:pPr>
                <a:r>
                  <a:rPr lang="en-US" sz="1350" dirty="0" smtClean="0"/>
                  <a:t>Set </a:t>
                </a:r>
                <a:r>
                  <a:rPr lang="en-US" sz="1350" dirty="0"/>
                  <a:t>initial values of </a:t>
                </a:r>
                <a14:m>
                  <m:oMath xmlns:m="http://schemas.openxmlformats.org/officeDocument/2006/math">
                    <m:r>
                      <a:rPr lang="en-US" sz="1350" i="1">
                        <a:latin typeface="Cambria Math" panose="02040503050406030204" pitchFamily="18" charset="0"/>
                      </a:rPr>
                      <m:t>𝑄</m:t>
                    </m:r>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oMath>
                </a14:m>
                <a:r>
                  <a:rPr lang="en-US" sz="1350" dirty="0"/>
                  <a:t> based on prior </a:t>
                </a:r>
                <a:r>
                  <a:rPr lang="en-US" sz="1350" dirty="0" smtClean="0"/>
                  <a:t>medical </a:t>
                </a:r>
                <a:r>
                  <a:rPr lang="en-US" sz="1350" dirty="0"/>
                  <a:t>knowledge, </a:t>
                </a:r>
                <a:r>
                  <a:rPr lang="en-US" sz="1350" dirty="0"/>
                  <a:t>at random, or to a default value</a:t>
                </a:r>
              </a:p>
              <a:p>
                <a:endParaRPr lang="en-US" sz="1350" dirty="0" smtClean="0"/>
              </a:p>
              <a:p>
                <a:endParaRPr lang="en-US" sz="1350" dirty="0"/>
              </a:p>
              <a:p>
                <a:pPr marL="214313" indent="-214313">
                  <a:buFont typeface="Wingdings" panose="05000000000000000000" pitchFamily="2" charset="2"/>
                  <a:buChar char="q"/>
                </a:pPr>
                <a:r>
                  <a:rPr lang="en-US" sz="1350" dirty="0"/>
                  <a:t>After initializing </a:t>
                </a:r>
                <a14:m>
                  <m:oMath xmlns:m="http://schemas.openxmlformats.org/officeDocument/2006/math">
                    <m:r>
                      <a:rPr lang="en-US" sz="1350" i="1">
                        <a:solidFill>
                          <a:prstClr val="black"/>
                        </a:solidFill>
                        <a:latin typeface="Cambria Math" panose="02040503050406030204" pitchFamily="18" charset="0"/>
                      </a:rPr>
                      <m:t>𝑄</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𝑎</m:t>
                    </m:r>
                    <m:r>
                      <a:rPr lang="en-US" sz="1350" i="1">
                        <a:solidFill>
                          <a:prstClr val="black"/>
                        </a:solidFill>
                        <a:latin typeface="Cambria Math" panose="02040503050406030204" pitchFamily="18" charset="0"/>
                      </a:rPr>
                      <m:t>)</m:t>
                    </m:r>
                  </m:oMath>
                </a14:m>
                <a:r>
                  <a:rPr lang="en-US" sz="1350" dirty="0">
                    <a:solidFill>
                      <a:prstClr val="black"/>
                    </a:solidFill>
                  </a:rPr>
                  <a:t>, </a:t>
                </a:r>
                <a:r>
                  <a:rPr lang="en-US" sz="1350" dirty="0"/>
                  <a:t>take an action </a:t>
                </a:r>
                <a14:m>
                  <m:oMath xmlns:m="http://schemas.openxmlformats.org/officeDocument/2006/math">
                    <m:r>
                      <a:rPr lang="en-US" sz="1350" i="1">
                        <a:latin typeface="Cambria Math" panose="02040503050406030204" pitchFamily="18" charset="0"/>
                      </a:rPr>
                      <m:t>𝑎</m:t>
                    </m:r>
                  </m:oMath>
                </a14:m>
                <a:r>
                  <a:rPr lang="en-US" sz="1350" dirty="0"/>
                  <a:t> when patient is in particular state </a:t>
                </a:r>
                <a14:m>
                  <m:oMath xmlns:m="http://schemas.openxmlformats.org/officeDocument/2006/math">
                    <m:r>
                      <a:rPr lang="en-US" sz="1350" i="1">
                        <a:latin typeface="Cambria Math" panose="02040503050406030204" pitchFamily="18" charset="0"/>
                      </a:rPr>
                      <m:t>𝑠</m:t>
                    </m:r>
                  </m:oMath>
                </a14:m>
                <a:r>
                  <a:rPr lang="en-US" sz="1350" dirty="0"/>
                  <a:t>, and then observe the new state </a:t>
                </a:r>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oMath>
                </a14:m>
                <a:endParaRPr lang="en-US" sz="1350" dirty="0"/>
              </a:p>
              <a:p>
                <a:endParaRPr lang="en-US" sz="1350" dirty="0" smtClean="0"/>
              </a:p>
              <a:p>
                <a:endParaRPr lang="en-US" sz="1350" dirty="0"/>
              </a:p>
              <a:p>
                <a:pPr marL="214313" indent="-214313">
                  <a:buFont typeface="Wingdings" panose="05000000000000000000" pitchFamily="2" charset="2"/>
                  <a:buChar char="q"/>
                </a:pPr>
                <a:r>
                  <a:rPr lang="en-US" sz="1350" dirty="0"/>
                  <a:t>Assume that the prior/old value for the Q function when taking action </a:t>
                </a:r>
                <a14:m>
                  <m:oMath xmlns:m="http://schemas.openxmlformats.org/officeDocument/2006/math">
                    <m:r>
                      <a:rPr lang="en-US" sz="1350" i="1" dirty="0">
                        <a:latin typeface="Cambria Math" panose="02040503050406030204" pitchFamily="18" charset="0"/>
                      </a:rPr>
                      <m:t>𝑎</m:t>
                    </m:r>
                  </m:oMath>
                </a14:m>
                <a:r>
                  <a:rPr lang="en-US" sz="1350" dirty="0"/>
                  <a:t> in state </a:t>
                </a:r>
                <a14:m>
                  <m:oMath xmlns:m="http://schemas.openxmlformats.org/officeDocument/2006/math">
                    <m:r>
                      <a:rPr lang="en-US" sz="1350" i="1" dirty="0">
                        <a:latin typeface="Cambria Math" panose="02040503050406030204" pitchFamily="18" charset="0"/>
                      </a:rPr>
                      <m:t>𝑠</m:t>
                    </m:r>
                  </m:oMath>
                </a14:m>
                <a:r>
                  <a:rPr lang="en-US" sz="1350" dirty="0"/>
                  <a:t> is </a:t>
                </a:r>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oMath>
                </a14:m>
                <a:endParaRPr lang="en-US" sz="1350" dirty="0"/>
              </a:p>
              <a:p>
                <a:endParaRPr lang="en-US" sz="1350" dirty="0" smtClean="0"/>
              </a:p>
              <a:p>
                <a:endParaRPr lang="en-US" sz="1350" dirty="0"/>
              </a:p>
              <a:p>
                <a:pPr marL="214313" indent="-214313">
                  <a:buFont typeface="Wingdings" panose="05000000000000000000" pitchFamily="2" charset="2"/>
                  <a:buChar char="q"/>
                </a:pPr>
                <a:r>
                  <a:rPr lang="en-US" sz="1350" dirty="0"/>
                  <a:t>We may consider the update rule</a:t>
                </a:r>
                <a:r>
                  <a:rPr lang="en-US" sz="1350" dirty="0" smtClean="0"/>
                  <a:t>:</a:t>
                </a:r>
                <a:endParaRPr lang="en-US" sz="1350" dirty="0"/>
              </a:p>
            </p:txBody>
          </p:sp>
        </mc:Choice>
        <mc:Fallback>
          <p:sp>
            <p:nvSpPr>
              <p:cNvPr id="9" name="TextBox 8">
                <a:extLst>
                  <a:ext uri="{FF2B5EF4-FFF2-40B4-BE49-F238E27FC236}">
                    <a16:creationId xmlns:a16="http://schemas.microsoft.com/office/drawing/2014/main" id="{F19E6C5A-6B95-4F71-BDE4-9F80E3ABB1ED}"/>
                  </a:ext>
                </a:extLst>
              </p:cNvPr>
              <p:cNvSpPr txBox="1">
                <a:spLocks noRot="1" noChangeAspect="1" noMove="1" noResize="1" noEditPoints="1" noAdjustHandles="1" noChangeArrowheads="1" noChangeShapeType="1" noTextEdit="1"/>
              </p:cNvSpPr>
              <p:nvPr/>
            </p:nvSpPr>
            <p:spPr>
              <a:xfrm>
                <a:off x="230236" y="1029903"/>
                <a:ext cx="4062631" cy="3004605"/>
              </a:xfrm>
              <a:prstGeom prst="rect">
                <a:avLst/>
              </a:prstGeom>
              <a:blipFill>
                <a:blip r:embed="rId3"/>
                <a:stretch>
                  <a:fillRect l="-150" t="-406" b="-1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625642" y="4034508"/>
                <a:ext cx="3975233" cy="742447"/>
              </a:xfrm>
              <a:prstGeom prst="rect">
                <a:avLst/>
              </a:prstGeom>
            </p:spPr>
            <p:txBody>
              <a:bodyPr wrap="square">
                <a:spAutoFit/>
              </a:bodyPr>
              <a:lstStyle/>
              <a:p>
                <a:pPr lvl="0"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a:latin typeface="Cambria Math" panose="02040503050406030204" pitchFamily="18" charset="0"/>
                            </a:rPr>
                            <m:t>𝑄</m:t>
                          </m:r>
                        </m:e>
                        <m:sup>
                          <m:r>
                            <a:rPr lang="en-US" sz="1400" i="1">
                              <a:latin typeface="Cambria Math" panose="02040503050406030204" pitchFamily="18" charset="0"/>
                            </a:rPr>
                            <m:t>𝑛𝑒𝑤</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𝑎</m:t>
                          </m:r>
                        </m:e>
                      </m:d>
                      <m:r>
                        <a:rPr lang="en-US" sz="1400" i="1">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𝛼</m:t>
                          </m:r>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𝑄</m:t>
                          </m:r>
                        </m:e>
                        <m:sup>
                          <m:r>
                            <a:rPr lang="en-US" sz="1400" i="1">
                              <a:latin typeface="Cambria Math" panose="02040503050406030204" pitchFamily="18" charset="0"/>
                            </a:rPr>
                            <m:t>𝑜𝑙𝑑</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𝑎</m:t>
                          </m:r>
                        </m:e>
                      </m:d>
                      <m:r>
                        <a:rPr lang="en-US" sz="1400" i="1">
                          <a:latin typeface="Cambria Math" panose="02040503050406030204" pitchFamily="18" charset="0"/>
                        </a:rPr>
                        <m:t>+</m:t>
                      </m:r>
                      <m:r>
                        <a:rPr lang="en-US" sz="1400" i="1">
                          <a:latin typeface="Cambria Math" panose="02040503050406030204" pitchFamily="18" charset="0"/>
                        </a:rPr>
                        <m:t>𝛼</m:t>
                      </m:r>
                      <m:r>
                        <a:rPr lang="en-US" sz="1400" i="1">
                          <a:latin typeface="Cambria Math" panose="02040503050406030204" pitchFamily="18" charset="0"/>
                        </a:rPr>
                        <m:t>⋅</m:t>
                      </m:r>
                      <m:r>
                        <a:rPr lang="en-US" sz="1400" i="1">
                          <a:latin typeface="Cambria Math" panose="02040503050406030204" pitchFamily="18" charset="0"/>
                        </a:rPr>
                        <m:t>𝑟</m:t>
                      </m:r>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𝑠</m:t>
                              </m:r>
                            </m:e>
                            <m:sup>
                              <m:r>
                                <a:rPr lang="en-US" sz="1400" i="1">
                                  <a:latin typeface="Cambria Math" panose="02040503050406030204" pitchFamily="18" charset="0"/>
                                </a:rPr>
                                <m:t>′</m:t>
                              </m:r>
                            </m:sup>
                          </m:sSup>
                        </m:e>
                      </m:d>
                    </m:oMath>
                  </m:oMathPara>
                </a14:m>
                <a:endParaRPr lang="en-US" sz="1400" dirty="0" smtClean="0"/>
              </a:p>
              <a:p>
                <a:pPr lvl="0" algn="ctr"/>
                <a:endParaRPr lang="en-US" sz="1400" dirty="0" smtClean="0"/>
              </a:p>
              <a:p>
                <a:pPr lvl="0" algn="ctr"/>
                <a:r>
                  <a:rPr lang="en-US" sz="1400" dirty="0" smtClean="0"/>
                  <a:t>where </a:t>
                </a:r>
                <a14:m>
                  <m:oMath xmlns:m="http://schemas.openxmlformats.org/officeDocument/2006/math">
                    <m:r>
                      <a:rPr lang="en-US" sz="1400" i="1">
                        <a:latin typeface="Cambria Math" panose="02040503050406030204" pitchFamily="18" charset="0"/>
                      </a:rPr>
                      <m:t>𝛼</m:t>
                    </m:r>
                    <m:r>
                      <a:rPr lang="en-US" sz="1400" i="1">
                        <a:latin typeface="Cambria Math" panose="02040503050406030204" pitchFamily="18" charset="0"/>
                      </a:rPr>
                      <m:t>∈(0,1]</m:t>
                    </m:r>
                  </m:oMath>
                </a14:m>
                <a:endParaRPr lang="en-US" sz="1400" dirty="0">
                  <a:solidFill>
                    <a:prstClr val="black"/>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625642" y="4034508"/>
                <a:ext cx="3975233" cy="742447"/>
              </a:xfrm>
              <a:prstGeom prst="rect">
                <a:avLst/>
              </a:prstGeom>
              <a:blipFill>
                <a:blip r:embed="rId4"/>
                <a:stretch>
                  <a:fillRect b="-7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166181563"/>
                  </p:ext>
                </p:extLst>
              </p:nvPr>
            </p:nvGraphicFramePr>
            <p:xfrm>
              <a:off x="5168767" y="1720780"/>
              <a:ext cx="3767490" cy="2935288"/>
            </p:xfrm>
            <a:graphic>
              <a:graphicData uri="http://schemas.openxmlformats.org/drawingml/2006/table">
                <a:tbl>
                  <a:tblPr firstRow="1" bandRow="1">
                    <a:tableStyleId>{EB344D84-9AFB-497E-A393-DC336BA19D2E}</a:tableStyleId>
                  </a:tblPr>
                  <a:tblGrid>
                    <a:gridCol w="753498">
                      <a:extLst>
                        <a:ext uri="{9D8B030D-6E8A-4147-A177-3AD203B41FA5}">
                          <a16:colId xmlns:a16="http://schemas.microsoft.com/office/drawing/2014/main" val="79948007"/>
                        </a:ext>
                      </a:extLst>
                    </a:gridCol>
                    <a:gridCol w="753498">
                      <a:extLst>
                        <a:ext uri="{9D8B030D-6E8A-4147-A177-3AD203B41FA5}">
                          <a16:colId xmlns:a16="http://schemas.microsoft.com/office/drawing/2014/main" val="2684241753"/>
                        </a:ext>
                      </a:extLst>
                    </a:gridCol>
                    <a:gridCol w="753498">
                      <a:extLst>
                        <a:ext uri="{9D8B030D-6E8A-4147-A177-3AD203B41FA5}">
                          <a16:colId xmlns:a16="http://schemas.microsoft.com/office/drawing/2014/main" val="377072386"/>
                        </a:ext>
                      </a:extLst>
                    </a:gridCol>
                    <a:gridCol w="753498">
                      <a:extLst>
                        <a:ext uri="{9D8B030D-6E8A-4147-A177-3AD203B41FA5}">
                          <a16:colId xmlns:a16="http://schemas.microsoft.com/office/drawing/2014/main" val="2464520345"/>
                        </a:ext>
                      </a:extLst>
                    </a:gridCol>
                    <a:gridCol w="753498">
                      <a:extLst>
                        <a:ext uri="{9D8B030D-6E8A-4147-A177-3AD203B41FA5}">
                          <a16:colId xmlns:a16="http://schemas.microsoft.com/office/drawing/2014/main" val="2866393598"/>
                        </a:ext>
                      </a:extLst>
                    </a:gridCol>
                  </a:tblGrid>
                  <a:tr h="34316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𝟏</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𝟐</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𝒎</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6297244"/>
                      </a:ext>
                    </a:extLst>
                  </a:tr>
                  <a:tr h="343161">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718538"/>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0</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525673"/>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292067"/>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4</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059199"/>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5</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982141"/>
                      </a:ext>
                    </a:extLst>
                  </a:tr>
                  <a:tr h="343161">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015014"/>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𝑛</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970479"/>
                      </a:ext>
                    </a:extLst>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166181563"/>
                  </p:ext>
                </p:extLst>
              </p:nvPr>
            </p:nvGraphicFramePr>
            <p:xfrm>
              <a:off x="5168767" y="1720780"/>
              <a:ext cx="3767490" cy="2935288"/>
            </p:xfrm>
            <a:graphic>
              <a:graphicData uri="http://schemas.openxmlformats.org/drawingml/2006/table">
                <a:tbl>
                  <a:tblPr firstRow="1" bandRow="1">
                    <a:tableStyleId>{EB344D84-9AFB-497E-A393-DC336BA19D2E}</a:tableStyleId>
                  </a:tblPr>
                  <a:tblGrid>
                    <a:gridCol w="753498">
                      <a:extLst>
                        <a:ext uri="{9D8B030D-6E8A-4147-A177-3AD203B41FA5}">
                          <a16:colId xmlns:a16="http://schemas.microsoft.com/office/drawing/2014/main" val="79948007"/>
                        </a:ext>
                      </a:extLst>
                    </a:gridCol>
                    <a:gridCol w="753498">
                      <a:extLst>
                        <a:ext uri="{9D8B030D-6E8A-4147-A177-3AD203B41FA5}">
                          <a16:colId xmlns:a16="http://schemas.microsoft.com/office/drawing/2014/main" val="2684241753"/>
                        </a:ext>
                      </a:extLst>
                    </a:gridCol>
                    <a:gridCol w="753498">
                      <a:extLst>
                        <a:ext uri="{9D8B030D-6E8A-4147-A177-3AD203B41FA5}">
                          <a16:colId xmlns:a16="http://schemas.microsoft.com/office/drawing/2014/main" val="377072386"/>
                        </a:ext>
                      </a:extLst>
                    </a:gridCol>
                    <a:gridCol w="753498">
                      <a:extLst>
                        <a:ext uri="{9D8B030D-6E8A-4147-A177-3AD203B41FA5}">
                          <a16:colId xmlns:a16="http://schemas.microsoft.com/office/drawing/2014/main" val="2464520345"/>
                        </a:ext>
                      </a:extLst>
                    </a:gridCol>
                    <a:gridCol w="753498">
                      <a:extLst>
                        <a:ext uri="{9D8B030D-6E8A-4147-A177-3AD203B41FA5}">
                          <a16:colId xmlns:a16="http://schemas.microsoft.com/office/drawing/2014/main" val="2866393598"/>
                        </a:ext>
                      </a:extLst>
                    </a:gridCol>
                  </a:tblGrid>
                  <a:tr h="3719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806" t="-8197" r="-301613" b="-71639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2439" t="-8197" r="-204065" b="-716393"/>
                          </a:stretch>
                        </a:blipFill>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00000" t="-8197" r="-2419" b="-716393"/>
                          </a:stretch>
                        </a:blipFill>
                      </a:tcPr>
                    </a:tc>
                    <a:extLst>
                      <a:ext uri="{0D108BD9-81ED-4DB2-BD59-A6C34878D82A}">
                        <a16:rowId xmlns:a16="http://schemas.microsoft.com/office/drawing/2014/main" val="3146297244"/>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110000" r="-401613" b="-6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718538"/>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210000" r="-401613" b="-5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0</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525673"/>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310000" r="-401613" b="-4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292067"/>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410000" r="-401613" b="-3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059199"/>
                      </a:ext>
                    </a:extLst>
                  </a:tr>
                  <a:tr h="36880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501639" r="-401613" b="-222951"/>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982141"/>
                      </a:ext>
                    </a:extLst>
                  </a:tr>
                  <a:tr h="365760">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015014"/>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711667" r="-401613" b="-26667"/>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970479"/>
                      </a:ext>
                    </a:extLst>
                  </a:tr>
                </a:tbl>
              </a:graphicData>
            </a:graphic>
          </p:graphicFrame>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08F866B-6F81-4ED7-999D-E9A8C0FAC6FA}"/>
                  </a:ext>
                </a:extLst>
              </p:cNvPr>
              <p:cNvSpPr txBox="1"/>
              <p:nvPr/>
            </p:nvSpPr>
            <p:spPr>
              <a:xfrm>
                <a:off x="1594114" y="2409094"/>
                <a:ext cx="235551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 ,   </m:t>
                      </m:r>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 </m:t>
                      </m:r>
                    </m:oMath>
                  </m:oMathPara>
                </a14:m>
                <a:endParaRPr lang="en-US" sz="1600" dirty="0"/>
              </a:p>
            </p:txBody>
          </p:sp>
        </mc:Choice>
        <mc:Fallback>
          <p:sp>
            <p:nvSpPr>
              <p:cNvPr id="10" name="TextBox 9">
                <a:extLst>
                  <a:ext uri="{FF2B5EF4-FFF2-40B4-BE49-F238E27FC236}">
                    <a16:creationId xmlns:a16="http://schemas.microsoft.com/office/drawing/2014/main" id="{D08F866B-6F81-4ED7-999D-E9A8C0FAC6FA}"/>
                  </a:ext>
                </a:extLst>
              </p:cNvPr>
              <p:cNvSpPr txBox="1">
                <a:spLocks noRot="1" noChangeAspect="1" noMove="1" noResize="1" noEditPoints="1" noAdjustHandles="1" noChangeArrowheads="1" noChangeShapeType="1" noTextEdit="1"/>
              </p:cNvSpPr>
              <p:nvPr/>
            </p:nvSpPr>
            <p:spPr>
              <a:xfrm>
                <a:off x="1594114" y="2409094"/>
                <a:ext cx="2355517" cy="246221"/>
              </a:xfrm>
              <a:prstGeom prst="rect">
                <a:avLst/>
              </a:prstGeom>
              <a:blipFill>
                <a:blip r:embed="rId6"/>
                <a:stretch>
                  <a:fillRect r="-777" b="-31707"/>
                </a:stretch>
              </a:blipFill>
            </p:spPr>
            <p:txBody>
              <a:bodyPr/>
              <a:lstStyle/>
              <a:p>
                <a:r>
                  <a:rPr lang="en-US">
                    <a:noFill/>
                  </a:rPr>
                  <a:t> </a:t>
                </a:r>
              </a:p>
            </p:txBody>
          </p:sp>
        </mc:Fallback>
      </mc:AlternateContent>
    </p:spTree>
    <p:extLst>
      <p:ext uri="{BB962C8B-B14F-4D97-AF65-F5344CB8AC3E}">
        <p14:creationId xmlns:p14="http://schemas.microsoft.com/office/powerpoint/2010/main" val="4108174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all systems go nature">
            <a:extLst>
              <a:ext uri="{FF2B5EF4-FFF2-40B4-BE49-F238E27FC236}">
                <a16:creationId xmlns:a16="http://schemas.microsoft.com/office/drawing/2014/main" id="{BD9124FD-5F2C-4962-B611-3DD5093C9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876" y="139148"/>
            <a:ext cx="4278037" cy="45270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alphago economist cover">
            <a:extLst>
              <a:ext uri="{FF2B5EF4-FFF2-40B4-BE49-F238E27FC236}">
                <a16:creationId xmlns:a16="http://schemas.microsoft.com/office/drawing/2014/main" id="{D6845B82-3D9D-46A7-A389-44C2699DF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0093" y="1618062"/>
            <a:ext cx="3814652" cy="1993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6487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E4A629-B8CC-40DB-9EF4-06D33A62C297}"/>
              </a:ext>
            </a:extLst>
          </p:cNvPr>
          <p:cNvSpPr/>
          <p:nvPr/>
        </p:nvSpPr>
        <p:spPr>
          <a:xfrm>
            <a:off x="352802" y="-133977"/>
            <a:ext cx="8202784" cy="800219"/>
          </a:xfrm>
          <a:prstGeom prst="rect">
            <a:avLst/>
          </a:prstGeom>
        </p:spPr>
        <p:txBody>
          <a:bodyPr wrap="square">
            <a:spAutoFit/>
          </a:bodyPr>
          <a:lstStyle/>
          <a:p>
            <a:pPr marL="457189" lvl="1" defTabSz="457189"/>
            <a:endParaRPr lang="en-US" dirty="0">
              <a:solidFill>
                <a:prstClr val="black"/>
              </a:solidFill>
              <a:latin typeface="Calibri"/>
            </a:endParaRPr>
          </a:p>
          <a:p>
            <a:pPr marL="342892" lvl="1" algn="ctr" defTabSz="457189"/>
            <a:r>
              <a:rPr lang="en-US" sz="2800" b="1" dirty="0">
                <a:solidFill>
                  <a:prstClr val="black"/>
                </a:solidFill>
                <a:latin typeface="Calibri"/>
              </a:rPr>
              <a:t>Illustrative </a:t>
            </a:r>
            <a:r>
              <a:rPr lang="en-US" sz="2800" b="1" dirty="0" smtClean="0">
                <a:solidFill>
                  <a:prstClr val="black"/>
                </a:solidFill>
                <a:latin typeface="Calibri"/>
              </a:rPr>
              <a:t>Example: Sepsis Management in the ICU</a:t>
            </a:r>
            <a:endParaRPr lang="en-US" sz="2800" b="1" dirty="0">
              <a:solidFill>
                <a:prstClr val="black"/>
              </a:solidFill>
              <a:latin typeface="Calibri"/>
            </a:endParaRPr>
          </a:p>
        </p:txBody>
      </p:sp>
      <mc:AlternateContent xmlns:mc="http://schemas.openxmlformats.org/markup-compatibility/2006">
        <mc:Choice xmlns:a14="http://schemas.microsoft.com/office/drawing/2010/main" Requires="a14">
          <p:sp>
            <p:nvSpPr>
              <p:cNvPr id="3" name="Rectangle 2"/>
              <p:cNvSpPr/>
              <p:nvPr/>
            </p:nvSpPr>
            <p:spPr>
              <a:xfrm>
                <a:off x="5554369" y="797450"/>
                <a:ext cx="3381888" cy="830997"/>
              </a:xfrm>
              <a:prstGeom prst="rect">
                <a:avLst/>
              </a:prstGeom>
            </p:spPr>
            <p:txBody>
              <a:bodyPr wrap="square">
                <a:spAutoFit/>
              </a:bodyPr>
              <a:lstStyle/>
              <a:p>
                <a:r>
                  <a:rPr lang="en-US" sz="1600" dirty="0"/>
                  <a:t>The Q function </a:t>
                </a:r>
                <a14:m>
                  <m:oMath xmlns:m="http://schemas.openxmlformats.org/officeDocument/2006/math">
                    <m:r>
                      <a:rPr lang="en-US" sz="1600" i="1">
                        <a:latin typeface="Cambria Math" panose="02040503050406030204" pitchFamily="18" charset="0"/>
                      </a:rPr>
                      <m:t>𝑄</m:t>
                    </m:r>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oMath>
                </a14:m>
                <a:r>
                  <a:rPr lang="en-US" sz="1600" dirty="0"/>
                  <a:t> is an </a:t>
                </a:r>
                <a14:m>
                  <m:oMath xmlns:m="http://schemas.openxmlformats.org/officeDocument/2006/math">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𝑚</m:t>
                    </m:r>
                  </m:oMath>
                </a14:m>
                <a:r>
                  <a:rPr lang="en-US" sz="1600" dirty="0"/>
                  <a:t> </a:t>
                </a:r>
                <a:r>
                  <a:rPr lang="en-US" sz="1600" dirty="0" smtClean="0"/>
                  <a:t>matrix that specifies </a:t>
                </a:r>
                <a:r>
                  <a:rPr lang="en-US" sz="1600" dirty="0"/>
                  <a:t>the value of taking action </a:t>
                </a:r>
                <a14:m>
                  <m:oMath xmlns:m="http://schemas.openxmlformats.org/officeDocument/2006/math">
                    <m:r>
                      <a:rPr lang="en-US" sz="1600" i="1">
                        <a:latin typeface="Cambria Math" panose="02040503050406030204" pitchFamily="18" charset="0"/>
                      </a:rPr>
                      <m:t>𝑎</m:t>
                    </m:r>
                  </m:oMath>
                </a14:m>
                <a:r>
                  <a:rPr lang="en-US" sz="1600" dirty="0"/>
                  <a:t> when in state </a:t>
                </a:r>
                <a14:m>
                  <m:oMath xmlns:m="http://schemas.openxmlformats.org/officeDocument/2006/math">
                    <m:r>
                      <a:rPr lang="en-US" sz="1600" i="1">
                        <a:latin typeface="Cambria Math" panose="02040503050406030204" pitchFamily="18" charset="0"/>
                      </a:rPr>
                      <m:t>𝑠</m:t>
                    </m:r>
                  </m:oMath>
                </a14:m>
                <a:endParaRPr lang="en-US" sz="1600" dirty="0"/>
              </a:p>
            </p:txBody>
          </p:sp>
        </mc:Choice>
        <mc:Fallback>
          <p:sp>
            <p:nvSpPr>
              <p:cNvPr id="3" name="Rectangle 2"/>
              <p:cNvSpPr>
                <a:spLocks noRot="1" noChangeAspect="1" noMove="1" noResize="1" noEditPoints="1" noAdjustHandles="1" noChangeArrowheads="1" noChangeShapeType="1" noTextEdit="1"/>
              </p:cNvSpPr>
              <p:nvPr/>
            </p:nvSpPr>
            <p:spPr>
              <a:xfrm>
                <a:off x="5554369" y="797450"/>
                <a:ext cx="3381888" cy="830997"/>
              </a:xfrm>
              <a:prstGeom prst="rect">
                <a:avLst/>
              </a:prstGeom>
              <a:blipFill>
                <a:blip r:embed="rId2"/>
                <a:stretch>
                  <a:fillRect l="-901" t="-2206" b="-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9E6C5A-6B95-4F71-BDE4-9F80E3ABB1ED}"/>
                  </a:ext>
                </a:extLst>
              </p:cNvPr>
              <p:cNvSpPr txBox="1"/>
              <p:nvPr/>
            </p:nvSpPr>
            <p:spPr>
              <a:xfrm>
                <a:off x="230236" y="1029903"/>
                <a:ext cx="4062631" cy="3004605"/>
              </a:xfrm>
              <a:prstGeom prst="rect">
                <a:avLst/>
              </a:prstGeom>
              <a:noFill/>
            </p:spPr>
            <p:txBody>
              <a:bodyPr wrap="square" rtlCol="0">
                <a:spAutoFit/>
              </a:bodyPr>
              <a:lstStyle/>
              <a:p>
                <a:pPr marL="214313" indent="-214313">
                  <a:buFont typeface="Wingdings" panose="05000000000000000000" pitchFamily="2" charset="2"/>
                  <a:buChar char="q"/>
                </a:pPr>
                <a:r>
                  <a:rPr lang="en-US" sz="1350" dirty="0" smtClean="0"/>
                  <a:t>Set </a:t>
                </a:r>
                <a:r>
                  <a:rPr lang="en-US" sz="1350" dirty="0"/>
                  <a:t>initial values of </a:t>
                </a:r>
                <a14:m>
                  <m:oMath xmlns:m="http://schemas.openxmlformats.org/officeDocument/2006/math">
                    <m:r>
                      <a:rPr lang="en-US" sz="1350" i="1">
                        <a:latin typeface="Cambria Math" panose="02040503050406030204" pitchFamily="18" charset="0"/>
                      </a:rPr>
                      <m:t>𝑄</m:t>
                    </m:r>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oMath>
                </a14:m>
                <a:r>
                  <a:rPr lang="en-US" sz="1350" dirty="0"/>
                  <a:t> based on prior </a:t>
                </a:r>
                <a:r>
                  <a:rPr lang="en-US" sz="1350" dirty="0" smtClean="0"/>
                  <a:t>medical </a:t>
                </a:r>
                <a:r>
                  <a:rPr lang="en-US" sz="1350" dirty="0"/>
                  <a:t>knowledge, </a:t>
                </a:r>
                <a:r>
                  <a:rPr lang="en-US" sz="1350" dirty="0"/>
                  <a:t>at random, or to a default value</a:t>
                </a:r>
              </a:p>
              <a:p>
                <a:endParaRPr lang="en-US" sz="1350" dirty="0" smtClean="0"/>
              </a:p>
              <a:p>
                <a:endParaRPr lang="en-US" sz="1350" dirty="0"/>
              </a:p>
              <a:p>
                <a:pPr marL="214313" indent="-214313">
                  <a:buFont typeface="Wingdings" panose="05000000000000000000" pitchFamily="2" charset="2"/>
                  <a:buChar char="q"/>
                </a:pPr>
                <a:r>
                  <a:rPr lang="en-US" sz="1350" dirty="0"/>
                  <a:t>After initializing </a:t>
                </a:r>
                <a14:m>
                  <m:oMath xmlns:m="http://schemas.openxmlformats.org/officeDocument/2006/math">
                    <m:r>
                      <a:rPr lang="en-US" sz="1350" i="1">
                        <a:solidFill>
                          <a:prstClr val="black"/>
                        </a:solidFill>
                        <a:latin typeface="Cambria Math" panose="02040503050406030204" pitchFamily="18" charset="0"/>
                      </a:rPr>
                      <m:t>𝑄</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𝑎</m:t>
                    </m:r>
                    <m:r>
                      <a:rPr lang="en-US" sz="1350" i="1">
                        <a:solidFill>
                          <a:prstClr val="black"/>
                        </a:solidFill>
                        <a:latin typeface="Cambria Math" panose="02040503050406030204" pitchFamily="18" charset="0"/>
                      </a:rPr>
                      <m:t>)</m:t>
                    </m:r>
                  </m:oMath>
                </a14:m>
                <a:r>
                  <a:rPr lang="en-US" sz="1350" dirty="0">
                    <a:solidFill>
                      <a:prstClr val="black"/>
                    </a:solidFill>
                  </a:rPr>
                  <a:t>, </a:t>
                </a:r>
                <a:r>
                  <a:rPr lang="en-US" sz="1350" dirty="0"/>
                  <a:t>take an action </a:t>
                </a:r>
                <a14:m>
                  <m:oMath xmlns:m="http://schemas.openxmlformats.org/officeDocument/2006/math">
                    <m:r>
                      <a:rPr lang="en-US" sz="1350" i="1">
                        <a:latin typeface="Cambria Math" panose="02040503050406030204" pitchFamily="18" charset="0"/>
                      </a:rPr>
                      <m:t>𝑎</m:t>
                    </m:r>
                  </m:oMath>
                </a14:m>
                <a:r>
                  <a:rPr lang="en-US" sz="1350" dirty="0"/>
                  <a:t> when patient is in particular state </a:t>
                </a:r>
                <a14:m>
                  <m:oMath xmlns:m="http://schemas.openxmlformats.org/officeDocument/2006/math">
                    <m:r>
                      <a:rPr lang="en-US" sz="1350" i="1">
                        <a:latin typeface="Cambria Math" panose="02040503050406030204" pitchFamily="18" charset="0"/>
                      </a:rPr>
                      <m:t>𝑠</m:t>
                    </m:r>
                  </m:oMath>
                </a14:m>
                <a:r>
                  <a:rPr lang="en-US" sz="1350" dirty="0"/>
                  <a:t>, and then observe the new state </a:t>
                </a:r>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oMath>
                </a14:m>
                <a:endParaRPr lang="en-US" sz="1350" dirty="0"/>
              </a:p>
              <a:p>
                <a:endParaRPr lang="en-US" sz="1350" dirty="0" smtClean="0"/>
              </a:p>
              <a:p>
                <a:endParaRPr lang="en-US" sz="1350" dirty="0"/>
              </a:p>
              <a:p>
                <a:pPr marL="214313" indent="-214313">
                  <a:buFont typeface="Wingdings" panose="05000000000000000000" pitchFamily="2" charset="2"/>
                  <a:buChar char="q"/>
                </a:pPr>
                <a:r>
                  <a:rPr lang="en-US" sz="1350" dirty="0"/>
                  <a:t>Assume that the prior/old value for the Q function when taking action </a:t>
                </a:r>
                <a14:m>
                  <m:oMath xmlns:m="http://schemas.openxmlformats.org/officeDocument/2006/math">
                    <m:r>
                      <a:rPr lang="en-US" sz="1350" i="1" dirty="0">
                        <a:latin typeface="Cambria Math" panose="02040503050406030204" pitchFamily="18" charset="0"/>
                      </a:rPr>
                      <m:t>𝑎</m:t>
                    </m:r>
                  </m:oMath>
                </a14:m>
                <a:r>
                  <a:rPr lang="en-US" sz="1350" dirty="0"/>
                  <a:t> in state </a:t>
                </a:r>
                <a14:m>
                  <m:oMath xmlns:m="http://schemas.openxmlformats.org/officeDocument/2006/math">
                    <m:r>
                      <a:rPr lang="en-US" sz="1350" i="1" dirty="0">
                        <a:latin typeface="Cambria Math" panose="02040503050406030204" pitchFamily="18" charset="0"/>
                      </a:rPr>
                      <m:t>𝑠</m:t>
                    </m:r>
                  </m:oMath>
                </a14:m>
                <a:r>
                  <a:rPr lang="en-US" sz="1350" dirty="0"/>
                  <a:t> is </a:t>
                </a:r>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oMath>
                </a14:m>
                <a:endParaRPr lang="en-US" sz="1350" dirty="0"/>
              </a:p>
              <a:p>
                <a:endParaRPr lang="en-US" sz="1350" dirty="0" smtClean="0"/>
              </a:p>
              <a:p>
                <a:endParaRPr lang="en-US" sz="1350" dirty="0"/>
              </a:p>
              <a:p>
                <a:pPr marL="214313" indent="-214313">
                  <a:buFont typeface="Wingdings" panose="05000000000000000000" pitchFamily="2" charset="2"/>
                  <a:buChar char="q"/>
                </a:pPr>
                <a:r>
                  <a:rPr lang="en-US" sz="1350" dirty="0"/>
                  <a:t>We may consider the update rule</a:t>
                </a:r>
                <a:r>
                  <a:rPr lang="en-US" sz="1350" dirty="0" smtClean="0"/>
                  <a:t>:</a:t>
                </a:r>
                <a:endParaRPr lang="en-US" sz="1350" dirty="0"/>
              </a:p>
            </p:txBody>
          </p:sp>
        </mc:Choice>
        <mc:Fallback>
          <p:sp>
            <p:nvSpPr>
              <p:cNvPr id="9" name="TextBox 8">
                <a:extLst>
                  <a:ext uri="{FF2B5EF4-FFF2-40B4-BE49-F238E27FC236}">
                    <a16:creationId xmlns:a16="http://schemas.microsoft.com/office/drawing/2014/main" id="{F19E6C5A-6B95-4F71-BDE4-9F80E3ABB1ED}"/>
                  </a:ext>
                </a:extLst>
              </p:cNvPr>
              <p:cNvSpPr txBox="1">
                <a:spLocks noRot="1" noChangeAspect="1" noMove="1" noResize="1" noEditPoints="1" noAdjustHandles="1" noChangeArrowheads="1" noChangeShapeType="1" noTextEdit="1"/>
              </p:cNvSpPr>
              <p:nvPr/>
            </p:nvSpPr>
            <p:spPr>
              <a:xfrm>
                <a:off x="230236" y="1029903"/>
                <a:ext cx="4062631" cy="3004605"/>
              </a:xfrm>
              <a:prstGeom prst="rect">
                <a:avLst/>
              </a:prstGeom>
              <a:blipFill>
                <a:blip r:embed="rId3"/>
                <a:stretch>
                  <a:fillRect l="-150" t="-406" b="-1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625642" y="4034508"/>
                <a:ext cx="3975233" cy="742447"/>
              </a:xfrm>
              <a:prstGeom prst="rect">
                <a:avLst/>
              </a:prstGeom>
            </p:spPr>
            <p:txBody>
              <a:bodyPr wrap="square">
                <a:spAutoFit/>
              </a:bodyPr>
              <a:lstStyle/>
              <a:p>
                <a:pPr lvl="0"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a:latin typeface="Cambria Math" panose="02040503050406030204" pitchFamily="18" charset="0"/>
                            </a:rPr>
                            <m:t>𝑄</m:t>
                          </m:r>
                        </m:e>
                        <m:sup>
                          <m:r>
                            <a:rPr lang="en-US" sz="1400" i="1">
                              <a:latin typeface="Cambria Math" panose="02040503050406030204" pitchFamily="18" charset="0"/>
                            </a:rPr>
                            <m:t>𝑛𝑒𝑤</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𝑎</m:t>
                          </m:r>
                        </m:e>
                      </m:d>
                      <m:r>
                        <a:rPr lang="en-US" sz="1400" i="1">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𝛼</m:t>
                          </m:r>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𝑄</m:t>
                          </m:r>
                        </m:e>
                        <m:sup>
                          <m:r>
                            <a:rPr lang="en-US" sz="1400" i="1">
                              <a:latin typeface="Cambria Math" panose="02040503050406030204" pitchFamily="18" charset="0"/>
                            </a:rPr>
                            <m:t>𝑜𝑙𝑑</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𝑎</m:t>
                          </m:r>
                        </m:e>
                      </m:d>
                      <m:r>
                        <a:rPr lang="en-US" sz="1400" i="1">
                          <a:latin typeface="Cambria Math" panose="02040503050406030204" pitchFamily="18" charset="0"/>
                        </a:rPr>
                        <m:t>+</m:t>
                      </m:r>
                      <m:r>
                        <a:rPr lang="en-US" sz="1400" i="1">
                          <a:latin typeface="Cambria Math" panose="02040503050406030204" pitchFamily="18" charset="0"/>
                        </a:rPr>
                        <m:t>𝛼</m:t>
                      </m:r>
                      <m:r>
                        <a:rPr lang="en-US" sz="1400" i="1">
                          <a:latin typeface="Cambria Math" panose="02040503050406030204" pitchFamily="18" charset="0"/>
                        </a:rPr>
                        <m:t>⋅</m:t>
                      </m:r>
                      <m:r>
                        <a:rPr lang="en-US" sz="1400" i="1">
                          <a:latin typeface="Cambria Math" panose="02040503050406030204" pitchFamily="18" charset="0"/>
                        </a:rPr>
                        <m:t>𝑟</m:t>
                      </m:r>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𝑠</m:t>
                              </m:r>
                            </m:e>
                            <m:sup>
                              <m:r>
                                <a:rPr lang="en-US" sz="1400" i="1">
                                  <a:latin typeface="Cambria Math" panose="02040503050406030204" pitchFamily="18" charset="0"/>
                                </a:rPr>
                                <m:t>′</m:t>
                              </m:r>
                            </m:sup>
                          </m:sSup>
                        </m:e>
                      </m:d>
                    </m:oMath>
                  </m:oMathPara>
                </a14:m>
                <a:endParaRPr lang="en-US" sz="1400" dirty="0" smtClean="0"/>
              </a:p>
              <a:p>
                <a:pPr lvl="0" algn="ctr"/>
                <a:endParaRPr lang="en-US" sz="1400" dirty="0" smtClean="0"/>
              </a:p>
              <a:p>
                <a:pPr lvl="0" algn="ctr"/>
                <a:r>
                  <a:rPr lang="en-US" sz="1400" dirty="0" smtClean="0"/>
                  <a:t>where </a:t>
                </a:r>
                <a14:m>
                  <m:oMath xmlns:m="http://schemas.openxmlformats.org/officeDocument/2006/math">
                    <m:r>
                      <a:rPr lang="en-US" sz="1400" i="1">
                        <a:latin typeface="Cambria Math" panose="02040503050406030204" pitchFamily="18" charset="0"/>
                      </a:rPr>
                      <m:t>𝛼</m:t>
                    </m:r>
                    <m:r>
                      <a:rPr lang="en-US" sz="1400" i="1">
                        <a:latin typeface="Cambria Math" panose="02040503050406030204" pitchFamily="18" charset="0"/>
                      </a:rPr>
                      <m:t>∈(0,1]</m:t>
                    </m:r>
                  </m:oMath>
                </a14:m>
                <a:endParaRPr lang="en-US" sz="1400" dirty="0">
                  <a:solidFill>
                    <a:prstClr val="black"/>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625642" y="4034508"/>
                <a:ext cx="3975233" cy="742447"/>
              </a:xfrm>
              <a:prstGeom prst="rect">
                <a:avLst/>
              </a:prstGeom>
              <a:blipFill>
                <a:blip r:embed="rId4"/>
                <a:stretch>
                  <a:fillRect b="-7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3570566145"/>
                  </p:ext>
                </p:extLst>
              </p:nvPr>
            </p:nvGraphicFramePr>
            <p:xfrm>
              <a:off x="5168767" y="1720780"/>
              <a:ext cx="3767490" cy="2935288"/>
            </p:xfrm>
            <a:graphic>
              <a:graphicData uri="http://schemas.openxmlformats.org/drawingml/2006/table">
                <a:tbl>
                  <a:tblPr firstRow="1" bandRow="1">
                    <a:tableStyleId>{EB344D84-9AFB-497E-A393-DC336BA19D2E}</a:tableStyleId>
                  </a:tblPr>
                  <a:tblGrid>
                    <a:gridCol w="753498">
                      <a:extLst>
                        <a:ext uri="{9D8B030D-6E8A-4147-A177-3AD203B41FA5}">
                          <a16:colId xmlns:a16="http://schemas.microsoft.com/office/drawing/2014/main" val="79948007"/>
                        </a:ext>
                      </a:extLst>
                    </a:gridCol>
                    <a:gridCol w="753498">
                      <a:extLst>
                        <a:ext uri="{9D8B030D-6E8A-4147-A177-3AD203B41FA5}">
                          <a16:colId xmlns:a16="http://schemas.microsoft.com/office/drawing/2014/main" val="2684241753"/>
                        </a:ext>
                      </a:extLst>
                    </a:gridCol>
                    <a:gridCol w="753498">
                      <a:extLst>
                        <a:ext uri="{9D8B030D-6E8A-4147-A177-3AD203B41FA5}">
                          <a16:colId xmlns:a16="http://schemas.microsoft.com/office/drawing/2014/main" val="377072386"/>
                        </a:ext>
                      </a:extLst>
                    </a:gridCol>
                    <a:gridCol w="753498">
                      <a:extLst>
                        <a:ext uri="{9D8B030D-6E8A-4147-A177-3AD203B41FA5}">
                          <a16:colId xmlns:a16="http://schemas.microsoft.com/office/drawing/2014/main" val="2464520345"/>
                        </a:ext>
                      </a:extLst>
                    </a:gridCol>
                    <a:gridCol w="753498">
                      <a:extLst>
                        <a:ext uri="{9D8B030D-6E8A-4147-A177-3AD203B41FA5}">
                          <a16:colId xmlns:a16="http://schemas.microsoft.com/office/drawing/2014/main" val="2866393598"/>
                        </a:ext>
                      </a:extLst>
                    </a:gridCol>
                  </a:tblGrid>
                  <a:tr h="34316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𝟏</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𝟐</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𝒎</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6297244"/>
                      </a:ext>
                    </a:extLst>
                  </a:tr>
                  <a:tr h="343161">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718538"/>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0</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525673"/>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292067"/>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4</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059199"/>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5</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982141"/>
                      </a:ext>
                    </a:extLst>
                  </a:tr>
                  <a:tr h="343161">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015014"/>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𝑛</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970479"/>
                      </a:ext>
                    </a:extLst>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3570566145"/>
                  </p:ext>
                </p:extLst>
              </p:nvPr>
            </p:nvGraphicFramePr>
            <p:xfrm>
              <a:off x="5168767" y="1720780"/>
              <a:ext cx="3767490" cy="2935288"/>
            </p:xfrm>
            <a:graphic>
              <a:graphicData uri="http://schemas.openxmlformats.org/drawingml/2006/table">
                <a:tbl>
                  <a:tblPr firstRow="1" bandRow="1">
                    <a:tableStyleId>{EB344D84-9AFB-497E-A393-DC336BA19D2E}</a:tableStyleId>
                  </a:tblPr>
                  <a:tblGrid>
                    <a:gridCol w="753498">
                      <a:extLst>
                        <a:ext uri="{9D8B030D-6E8A-4147-A177-3AD203B41FA5}">
                          <a16:colId xmlns:a16="http://schemas.microsoft.com/office/drawing/2014/main" val="79948007"/>
                        </a:ext>
                      </a:extLst>
                    </a:gridCol>
                    <a:gridCol w="753498">
                      <a:extLst>
                        <a:ext uri="{9D8B030D-6E8A-4147-A177-3AD203B41FA5}">
                          <a16:colId xmlns:a16="http://schemas.microsoft.com/office/drawing/2014/main" val="2684241753"/>
                        </a:ext>
                      </a:extLst>
                    </a:gridCol>
                    <a:gridCol w="753498">
                      <a:extLst>
                        <a:ext uri="{9D8B030D-6E8A-4147-A177-3AD203B41FA5}">
                          <a16:colId xmlns:a16="http://schemas.microsoft.com/office/drawing/2014/main" val="377072386"/>
                        </a:ext>
                      </a:extLst>
                    </a:gridCol>
                    <a:gridCol w="753498">
                      <a:extLst>
                        <a:ext uri="{9D8B030D-6E8A-4147-A177-3AD203B41FA5}">
                          <a16:colId xmlns:a16="http://schemas.microsoft.com/office/drawing/2014/main" val="2464520345"/>
                        </a:ext>
                      </a:extLst>
                    </a:gridCol>
                    <a:gridCol w="753498">
                      <a:extLst>
                        <a:ext uri="{9D8B030D-6E8A-4147-A177-3AD203B41FA5}">
                          <a16:colId xmlns:a16="http://schemas.microsoft.com/office/drawing/2014/main" val="2866393598"/>
                        </a:ext>
                      </a:extLst>
                    </a:gridCol>
                  </a:tblGrid>
                  <a:tr h="3719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0806" t="-8197" r="-301613" b="-71639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202439" t="-8197" r="-204065" b="-716393"/>
                          </a:stretch>
                        </a:blipFill>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00000" t="-8197" r="-2419" b="-716393"/>
                          </a:stretch>
                        </a:blipFill>
                      </a:tcPr>
                    </a:tc>
                    <a:extLst>
                      <a:ext uri="{0D108BD9-81ED-4DB2-BD59-A6C34878D82A}">
                        <a16:rowId xmlns:a16="http://schemas.microsoft.com/office/drawing/2014/main" val="3146297244"/>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110000" r="-401613" b="-6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718538"/>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210000" r="-401613" b="-5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0</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525673"/>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310000" r="-401613" b="-4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292067"/>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410000" r="-401613" b="-3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059199"/>
                      </a:ext>
                    </a:extLst>
                  </a:tr>
                  <a:tr h="36880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501639" r="-401613" b="-222951"/>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982141"/>
                      </a:ext>
                    </a:extLst>
                  </a:tr>
                  <a:tr h="365760">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015014"/>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711667" r="-401613" b="-26667"/>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970479"/>
                      </a:ext>
                    </a:extLst>
                  </a:tr>
                </a:tbl>
              </a:graphicData>
            </a:graphic>
          </p:graphicFrame>
        </mc:Fallback>
      </mc:AlternateContent>
      <p:cxnSp>
        <p:nvCxnSpPr>
          <p:cNvPr id="4" name="Straight Arrow Connector 3"/>
          <p:cNvCxnSpPr/>
          <p:nvPr/>
        </p:nvCxnSpPr>
        <p:spPr>
          <a:xfrm flipV="1">
            <a:off x="3445844" y="3051209"/>
            <a:ext cx="3339967" cy="87589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08F866B-6F81-4ED7-999D-E9A8C0FAC6FA}"/>
                  </a:ext>
                </a:extLst>
              </p:cNvPr>
              <p:cNvSpPr txBox="1"/>
              <p:nvPr/>
            </p:nvSpPr>
            <p:spPr>
              <a:xfrm>
                <a:off x="1594114" y="2409094"/>
                <a:ext cx="235551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 ,   </m:t>
                      </m:r>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 </m:t>
                      </m:r>
                    </m:oMath>
                  </m:oMathPara>
                </a14:m>
                <a:endParaRPr lang="en-US" sz="1600" dirty="0"/>
              </a:p>
            </p:txBody>
          </p:sp>
        </mc:Choice>
        <mc:Fallback>
          <p:sp>
            <p:nvSpPr>
              <p:cNvPr id="10" name="TextBox 9">
                <a:extLst>
                  <a:ext uri="{FF2B5EF4-FFF2-40B4-BE49-F238E27FC236}">
                    <a16:creationId xmlns:a16="http://schemas.microsoft.com/office/drawing/2014/main" id="{D08F866B-6F81-4ED7-999D-E9A8C0FAC6FA}"/>
                  </a:ext>
                </a:extLst>
              </p:cNvPr>
              <p:cNvSpPr txBox="1">
                <a:spLocks noRot="1" noChangeAspect="1" noMove="1" noResize="1" noEditPoints="1" noAdjustHandles="1" noChangeArrowheads="1" noChangeShapeType="1" noTextEdit="1"/>
              </p:cNvSpPr>
              <p:nvPr/>
            </p:nvSpPr>
            <p:spPr>
              <a:xfrm>
                <a:off x="1594114" y="2409094"/>
                <a:ext cx="2355517" cy="246221"/>
              </a:xfrm>
              <a:prstGeom prst="rect">
                <a:avLst/>
              </a:prstGeom>
              <a:blipFill>
                <a:blip r:embed="rId6"/>
                <a:stretch>
                  <a:fillRect r="-777" b="-31707"/>
                </a:stretch>
              </a:blipFill>
            </p:spPr>
            <p:txBody>
              <a:bodyPr/>
              <a:lstStyle/>
              <a:p>
                <a:r>
                  <a:rPr lang="en-US">
                    <a:noFill/>
                  </a:rPr>
                  <a:t> </a:t>
                </a:r>
              </a:p>
            </p:txBody>
          </p:sp>
        </mc:Fallback>
      </mc:AlternateContent>
    </p:spTree>
    <p:extLst>
      <p:ext uri="{BB962C8B-B14F-4D97-AF65-F5344CB8AC3E}">
        <p14:creationId xmlns:p14="http://schemas.microsoft.com/office/powerpoint/2010/main" val="38853917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5E4A629-B8CC-40DB-9EF4-06D33A62C297}"/>
              </a:ext>
            </a:extLst>
          </p:cNvPr>
          <p:cNvSpPr/>
          <p:nvPr/>
        </p:nvSpPr>
        <p:spPr>
          <a:xfrm>
            <a:off x="352802" y="-133977"/>
            <a:ext cx="8202784" cy="800219"/>
          </a:xfrm>
          <a:prstGeom prst="rect">
            <a:avLst/>
          </a:prstGeom>
        </p:spPr>
        <p:txBody>
          <a:bodyPr wrap="square">
            <a:spAutoFit/>
          </a:bodyPr>
          <a:lstStyle/>
          <a:p>
            <a:pPr marL="457189" lvl="1" defTabSz="457189"/>
            <a:endParaRPr lang="en-US" dirty="0">
              <a:solidFill>
                <a:prstClr val="black"/>
              </a:solidFill>
              <a:latin typeface="Calibri"/>
            </a:endParaRPr>
          </a:p>
          <a:p>
            <a:pPr marL="342892" lvl="1" algn="ctr" defTabSz="457189"/>
            <a:r>
              <a:rPr lang="en-US" sz="2800" b="1" dirty="0">
                <a:solidFill>
                  <a:prstClr val="black"/>
                </a:solidFill>
                <a:latin typeface="Calibri"/>
              </a:rPr>
              <a:t>Illustrative </a:t>
            </a:r>
            <a:r>
              <a:rPr lang="en-US" sz="2800" b="1" dirty="0" smtClean="0">
                <a:solidFill>
                  <a:prstClr val="black"/>
                </a:solidFill>
                <a:latin typeface="Calibri"/>
              </a:rPr>
              <a:t>Example: Sepsis Management in the ICU</a:t>
            </a:r>
            <a:endParaRPr lang="en-US" sz="2800" b="1" dirty="0">
              <a:solidFill>
                <a:prstClr val="black"/>
              </a:solidFill>
              <a:latin typeface="Calibri"/>
            </a:endParaRPr>
          </a:p>
        </p:txBody>
      </p:sp>
      <mc:AlternateContent xmlns:mc="http://schemas.openxmlformats.org/markup-compatibility/2006">
        <mc:Choice xmlns:a14="http://schemas.microsoft.com/office/drawing/2010/main" Requires="a14">
          <p:sp>
            <p:nvSpPr>
              <p:cNvPr id="3" name="Rectangle 2"/>
              <p:cNvSpPr/>
              <p:nvPr/>
            </p:nvSpPr>
            <p:spPr>
              <a:xfrm>
                <a:off x="5554369" y="797450"/>
                <a:ext cx="3381888" cy="830997"/>
              </a:xfrm>
              <a:prstGeom prst="rect">
                <a:avLst/>
              </a:prstGeom>
            </p:spPr>
            <p:txBody>
              <a:bodyPr wrap="square">
                <a:spAutoFit/>
              </a:bodyPr>
              <a:lstStyle/>
              <a:p>
                <a:r>
                  <a:rPr lang="en-US" sz="1600" dirty="0"/>
                  <a:t>The Q function </a:t>
                </a:r>
                <a14:m>
                  <m:oMath xmlns:m="http://schemas.openxmlformats.org/officeDocument/2006/math">
                    <m:r>
                      <a:rPr lang="en-US" sz="1600" i="1">
                        <a:latin typeface="Cambria Math" panose="02040503050406030204" pitchFamily="18" charset="0"/>
                      </a:rPr>
                      <m:t>𝑄</m:t>
                    </m:r>
                    <m:r>
                      <a:rPr lang="en-US" sz="1600" i="1">
                        <a:latin typeface="Cambria Math" panose="02040503050406030204" pitchFamily="18" charset="0"/>
                      </a:rPr>
                      <m:t>(</m:t>
                    </m:r>
                    <m:r>
                      <a:rPr lang="en-US" sz="1600" i="1">
                        <a:latin typeface="Cambria Math" panose="02040503050406030204" pitchFamily="18" charset="0"/>
                      </a:rPr>
                      <m:t>𝑠</m:t>
                    </m:r>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oMath>
                </a14:m>
                <a:r>
                  <a:rPr lang="en-US" sz="1600" dirty="0"/>
                  <a:t> is an </a:t>
                </a:r>
                <a14:m>
                  <m:oMath xmlns:m="http://schemas.openxmlformats.org/officeDocument/2006/math">
                    <m:r>
                      <a:rPr lang="en-US" sz="1600" i="1">
                        <a:latin typeface="Cambria Math" panose="02040503050406030204" pitchFamily="18" charset="0"/>
                      </a:rPr>
                      <m:t>𝑛</m:t>
                    </m:r>
                    <m:r>
                      <a:rPr lang="en-US" sz="1600" i="1">
                        <a:latin typeface="Cambria Math" panose="02040503050406030204" pitchFamily="18" charset="0"/>
                      </a:rPr>
                      <m:t>×</m:t>
                    </m:r>
                    <m:r>
                      <a:rPr lang="en-US" sz="1600" i="1">
                        <a:latin typeface="Cambria Math" panose="02040503050406030204" pitchFamily="18" charset="0"/>
                      </a:rPr>
                      <m:t>𝑚</m:t>
                    </m:r>
                  </m:oMath>
                </a14:m>
                <a:r>
                  <a:rPr lang="en-US" sz="1600" dirty="0"/>
                  <a:t> </a:t>
                </a:r>
                <a:r>
                  <a:rPr lang="en-US" sz="1600" dirty="0" smtClean="0"/>
                  <a:t>matrix that specifies </a:t>
                </a:r>
                <a:r>
                  <a:rPr lang="en-US" sz="1600" dirty="0"/>
                  <a:t>the value of taking action </a:t>
                </a:r>
                <a14:m>
                  <m:oMath xmlns:m="http://schemas.openxmlformats.org/officeDocument/2006/math">
                    <m:r>
                      <a:rPr lang="en-US" sz="1600" i="1">
                        <a:latin typeface="Cambria Math" panose="02040503050406030204" pitchFamily="18" charset="0"/>
                      </a:rPr>
                      <m:t>𝑎</m:t>
                    </m:r>
                  </m:oMath>
                </a14:m>
                <a:r>
                  <a:rPr lang="en-US" sz="1600" dirty="0"/>
                  <a:t> when in state </a:t>
                </a:r>
                <a14:m>
                  <m:oMath xmlns:m="http://schemas.openxmlformats.org/officeDocument/2006/math">
                    <m:r>
                      <a:rPr lang="en-US" sz="1600" i="1">
                        <a:latin typeface="Cambria Math" panose="02040503050406030204" pitchFamily="18" charset="0"/>
                      </a:rPr>
                      <m:t>𝑠</m:t>
                    </m:r>
                  </m:oMath>
                </a14:m>
                <a:endParaRPr lang="en-US" sz="1600" dirty="0"/>
              </a:p>
            </p:txBody>
          </p:sp>
        </mc:Choice>
        <mc:Fallback>
          <p:sp>
            <p:nvSpPr>
              <p:cNvPr id="3" name="Rectangle 2"/>
              <p:cNvSpPr>
                <a:spLocks noRot="1" noChangeAspect="1" noMove="1" noResize="1" noEditPoints="1" noAdjustHandles="1" noChangeArrowheads="1" noChangeShapeType="1" noTextEdit="1"/>
              </p:cNvSpPr>
              <p:nvPr/>
            </p:nvSpPr>
            <p:spPr>
              <a:xfrm>
                <a:off x="5554369" y="797450"/>
                <a:ext cx="3381888" cy="830997"/>
              </a:xfrm>
              <a:prstGeom prst="rect">
                <a:avLst/>
              </a:prstGeom>
              <a:blipFill>
                <a:blip r:embed="rId2"/>
                <a:stretch>
                  <a:fillRect l="-901" t="-2206" b="-88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19E6C5A-6B95-4F71-BDE4-9F80E3ABB1ED}"/>
                  </a:ext>
                </a:extLst>
              </p:cNvPr>
              <p:cNvSpPr txBox="1"/>
              <p:nvPr/>
            </p:nvSpPr>
            <p:spPr>
              <a:xfrm>
                <a:off x="230236" y="1029903"/>
                <a:ext cx="4062631" cy="3004605"/>
              </a:xfrm>
              <a:prstGeom prst="rect">
                <a:avLst/>
              </a:prstGeom>
              <a:noFill/>
            </p:spPr>
            <p:txBody>
              <a:bodyPr wrap="square" rtlCol="0">
                <a:spAutoFit/>
              </a:bodyPr>
              <a:lstStyle/>
              <a:p>
                <a:pPr marL="214313" indent="-214313">
                  <a:buFont typeface="Wingdings" panose="05000000000000000000" pitchFamily="2" charset="2"/>
                  <a:buChar char="q"/>
                </a:pPr>
                <a:r>
                  <a:rPr lang="en-US" sz="1350" dirty="0" smtClean="0"/>
                  <a:t>Set </a:t>
                </a:r>
                <a:r>
                  <a:rPr lang="en-US" sz="1350" dirty="0"/>
                  <a:t>initial values of </a:t>
                </a:r>
                <a14:m>
                  <m:oMath xmlns:m="http://schemas.openxmlformats.org/officeDocument/2006/math">
                    <m:r>
                      <a:rPr lang="en-US" sz="1350" i="1">
                        <a:latin typeface="Cambria Math" panose="02040503050406030204" pitchFamily="18" charset="0"/>
                      </a:rPr>
                      <m:t>𝑄</m:t>
                    </m:r>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oMath>
                </a14:m>
                <a:r>
                  <a:rPr lang="en-US" sz="1350" dirty="0"/>
                  <a:t> based on prior </a:t>
                </a:r>
                <a:r>
                  <a:rPr lang="en-US" sz="1350" dirty="0" smtClean="0"/>
                  <a:t>medical </a:t>
                </a:r>
                <a:r>
                  <a:rPr lang="en-US" sz="1350" dirty="0"/>
                  <a:t>knowledge, </a:t>
                </a:r>
                <a:r>
                  <a:rPr lang="en-US" sz="1350" dirty="0"/>
                  <a:t>at random, or to a default value</a:t>
                </a:r>
              </a:p>
              <a:p>
                <a:endParaRPr lang="en-US" sz="1350" dirty="0" smtClean="0"/>
              </a:p>
              <a:p>
                <a:endParaRPr lang="en-US" sz="1350" dirty="0"/>
              </a:p>
              <a:p>
                <a:pPr marL="214313" indent="-214313">
                  <a:buFont typeface="Wingdings" panose="05000000000000000000" pitchFamily="2" charset="2"/>
                  <a:buChar char="q"/>
                </a:pPr>
                <a:r>
                  <a:rPr lang="en-US" sz="1350" dirty="0"/>
                  <a:t>After initializing </a:t>
                </a:r>
                <a14:m>
                  <m:oMath xmlns:m="http://schemas.openxmlformats.org/officeDocument/2006/math">
                    <m:r>
                      <a:rPr lang="en-US" sz="1350" i="1">
                        <a:solidFill>
                          <a:prstClr val="black"/>
                        </a:solidFill>
                        <a:latin typeface="Cambria Math" panose="02040503050406030204" pitchFamily="18" charset="0"/>
                      </a:rPr>
                      <m:t>𝑄</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𝑎</m:t>
                    </m:r>
                    <m:r>
                      <a:rPr lang="en-US" sz="1350" i="1">
                        <a:solidFill>
                          <a:prstClr val="black"/>
                        </a:solidFill>
                        <a:latin typeface="Cambria Math" panose="02040503050406030204" pitchFamily="18" charset="0"/>
                      </a:rPr>
                      <m:t>)</m:t>
                    </m:r>
                  </m:oMath>
                </a14:m>
                <a:r>
                  <a:rPr lang="en-US" sz="1350" dirty="0">
                    <a:solidFill>
                      <a:prstClr val="black"/>
                    </a:solidFill>
                  </a:rPr>
                  <a:t>, </a:t>
                </a:r>
                <a:r>
                  <a:rPr lang="en-US" sz="1350" dirty="0"/>
                  <a:t>take an action </a:t>
                </a:r>
                <a14:m>
                  <m:oMath xmlns:m="http://schemas.openxmlformats.org/officeDocument/2006/math">
                    <m:r>
                      <a:rPr lang="en-US" sz="1350" i="1">
                        <a:latin typeface="Cambria Math" panose="02040503050406030204" pitchFamily="18" charset="0"/>
                      </a:rPr>
                      <m:t>𝑎</m:t>
                    </m:r>
                  </m:oMath>
                </a14:m>
                <a:r>
                  <a:rPr lang="en-US" sz="1350" dirty="0"/>
                  <a:t> when patient is in particular state </a:t>
                </a:r>
                <a14:m>
                  <m:oMath xmlns:m="http://schemas.openxmlformats.org/officeDocument/2006/math">
                    <m:r>
                      <a:rPr lang="en-US" sz="1350" i="1">
                        <a:latin typeface="Cambria Math" panose="02040503050406030204" pitchFamily="18" charset="0"/>
                      </a:rPr>
                      <m:t>𝑠</m:t>
                    </m:r>
                  </m:oMath>
                </a14:m>
                <a:r>
                  <a:rPr lang="en-US" sz="1350" dirty="0"/>
                  <a:t>, and then observe the new state </a:t>
                </a:r>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oMath>
                </a14:m>
                <a:endParaRPr lang="en-US" sz="1350" dirty="0"/>
              </a:p>
              <a:p>
                <a:endParaRPr lang="en-US" sz="1350" dirty="0" smtClean="0"/>
              </a:p>
              <a:p>
                <a:endParaRPr lang="en-US" sz="1350" dirty="0"/>
              </a:p>
              <a:p>
                <a:pPr marL="214313" indent="-214313">
                  <a:buFont typeface="Wingdings" panose="05000000000000000000" pitchFamily="2" charset="2"/>
                  <a:buChar char="q"/>
                </a:pPr>
                <a:r>
                  <a:rPr lang="en-US" sz="1350" dirty="0"/>
                  <a:t>Assume that the prior/old value for the Q function when taking action </a:t>
                </a:r>
                <a14:m>
                  <m:oMath xmlns:m="http://schemas.openxmlformats.org/officeDocument/2006/math">
                    <m:r>
                      <a:rPr lang="en-US" sz="1350" i="1" dirty="0">
                        <a:latin typeface="Cambria Math" panose="02040503050406030204" pitchFamily="18" charset="0"/>
                      </a:rPr>
                      <m:t>𝑎</m:t>
                    </m:r>
                  </m:oMath>
                </a14:m>
                <a:r>
                  <a:rPr lang="en-US" sz="1350" dirty="0"/>
                  <a:t> in state </a:t>
                </a:r>
                <a14:m>
                  <m:oMath xmlns:m="http://schemas.openxmlformats.org/officeDocument/2006/math">
                    <m:r>
                      <a:rPr lang="en-US" sz="1350" i="1" dirty="0">
                        <a:latin typeface="Cambria Math" panose="02040503050406030204" pitchFamily="18" charset="0"/>
                      </a:rPr>
                      <m:t>𝑠</m:t>
                    </m:r>
                  </m:oMath>
                </a14:m>
                <a:r>
                  <a:rPr lang="en-US" sz="1350" dirty="0"/>
                  <a:t> is </a:t>
                </a:r>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oMath>
                </a14:m>
                <a:endParaRPr lang="en-US" sz="1350" dirty="0"/>
              </a:p>
              <a:p>
                <a:endParaRPr lang="en-US" sz="1350" dirty="0" smtClean="0"/>
              </a:p>
              <a:p>
                <a:endParaRPr lang="en-US" sz="1350" dirty="0"/>
              </a:p>
              <a:p>
                <a:pPr marL="214313" indent="-214313">
                  <a:buFont typeface="Wingdings" panose="05000000000000000000" pitchFamily="2" charset="2"/>
                  <a:buChar char="q"/>
                </a:pPr>
                <a:r>
                  <a:rPr lang="en-US" sz="1350" dirty="0"/>
                  <a:t>We may consider the update rule</a:t>
                </a:r>
                <a:r>
                  <a:rPr lang="en-US" sz="1350" dirty="0" smtClean="0"/>
                  <a:t>:</a:t>
                </a:r>
                <a:endParaRPr lang="en-US" sz="1350" dirty="0"/>
              </a:p>
            </p:txBody>
          </p:sp>
        </mc:Choice>
        <mc:Fallback>
          <p:sp>
            <p:nvSpPr>
              <p:cNvPr id="9" name="TextBox 8">
                <a:extLst>
                  <a:ext uri="{FF2B5EF4-FFF2-40B4-BE49-F238E27FC236}">
                    <a16:creationId xmlns:a16="http://schemas.microsoft.com/office/drawing/2014/main" id="{F19E6C5A-6B95-4F71-BDE4-9F80E3ABB1ED}"/>
                  </a:ext>
                </a:extLst>
              </p:cNvPr>
              <p:cNvSpPr txBox="1">
                <a:spLocks noRot="1" noChangeAspect="1" noMove="1" noResize="1" noEditPoints="1" noAdjustHandles="1" noChangeArrowheads="1" noChangeShapeType="1" noTextEdit="1"/>
              </p:cNvSpPr>
              <p:nvPr/>
            </p:nvSpPr>
            <p:spPr>
              <a:xfrm>
                <a:off x="230236" y="1029903"/>
                <a:ext cx="4062631" cy="3004605"/>
              </a:xfrm>
              <a:prstGeom prst="rect">
                <a:avLst/>
              </a:prstGeom>
              <a:blipFill>
                <a:blip r:embed="rId3"/>
                <a:stretch>
                  <a:fillRect l="-150" t="-406" b="-1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625642" y="4034508"/>
                <a:ext cx="3975233" cy="742447"/>
              </a:xfrm>
              <a:prstGeom prst="rect">
                <a:avLst/>
              </a:prstGeom>
            </p:spPr>
            <p:txBody>
              <a:bodyPr wrap="square">
                <a:spAutoFit/>
              </a:bodyPr>
              <a:lstStyle/>
              <a:p>
                <a:pPr lvl="0"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i="1">
                              <a:latin typeface="Cambria Math" panose="02040503050406030204" pitchFamily="18" charset="0"/>
                            </a:rPr>
                            <m:t>𝑄</m:t>
                          </m:r>
                        </m:e>
                        <m:sup>
                          <m:r>
                            <a:rPr lang="en-US" sz="1400" i="1">
                              <a:latin typeface="Cambria Math" panose="02040503050406030204" pitchFamily="18" charset="0"/>
                            </a:rPr>
                            <m:t>𝑛𝑒𝑤</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𝑎</m:t>
                          </m:r>
                        </m:e>
                      </m:d>
                      <m:r>
                        <a:rPr lang="en-US" sz="1400" i="1">
                          <a:latin typeface="Cambria Math" panose="02040503050406030204" pitchFamily="18" charset="0"/>
                        </a:rPr>
                        <m:t>←</m:t>
                      </m:r>
                      <m:d>
                        <m:dPr>
                          <m:ctrlPr>
                            <a:rPr lang="en-US" sz="1400" b="0" i="1" smtClean="0">
                              <a:latin typeface="Cambria Math" panose="02040503050406030204" pitchFamily="18" charset="0"/>
                            </a:rPr>
                          </m:ctrlPr>
                        </m:dPr>
                        <m:e>
                          <m:r>
                            <a:rPr lang="en-US" sz="1400" b="0" i="1" smtClean="0">
                              <a:latin typeface="Cambria Math" panose="02040503050406030204" pitchFamily="18" charset="0"/>
                            </a:rPr>
                            <m:t>1−</m:t>
                          </m:r>
                          <m:r>
                            <a:rPr lang="en-US" sz="1400" b="0" i="1" smtClean="0">
                              <a:latin typeface="Cambria Math" panose="02040503050406030204" pitchFamily="18" charset="0"/>
                            </a:rPr>
                            <m:t>𝛼</m:t>
                          </m:r>
                        </m:e>
                      </m:d>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𝑄</m:t>
                          </m:r>
                        </m:e>
                        <m:sup>
                          <m:r>
                            <a:rPr lang="en-US" sz="1400" i="1">
                              <a:latin typeface="Cambria Math" panose="02040503050406030204" pitchFamily="18" charset="0"/>
                            </a:rPr>
                            <m:t>𝑜𝑙𝑑</m:t>
                          </m:r>
                        </m:sup>
                      </m:sSup>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𝑎</m:t>
                          </m:r>
                        </m:e>
                      </m:d>
                      <m:r>
                        <a:rPr lang="en-US" sz="1400" i="1">
                          <a:latin typeface="Cambria Math" panose="02040503050406030204" pitchFamily="18" charset="0"/>
                        </a:rPr>
                        <m:t>+</m:t>
                      </m:r>
                      <m:r>
                        <a:rPr lang="en-US" sz="1400" i="1">
                          <a:latin typeface="Cambria Math" panose="02040503050406030204" pitchFamily="18" charset="0"/>
                        </a:rPr>
                        <m:t>𝛼</m:t>
                      </m:r>
                      <m:r>
                        <a:rPr lang="en-US" sz="1400" i="1">
                          <a:latin typeface="Cambria Math" panose="02040503050406030204" pitchFamily="18" charset="0"/>
                        </a:rPr>
                        <m:t>⋅</m:t>
                      </m:r>
                      <m:r>
                        <a:rPr lang="en-US" sz="1400" i="1">
                          <a:latin typeface="Cambria Math" panose="02040503050406030204" pitchFamily="18" charset="0"/>
                        </a:rPr>
                        <m:t>𝑟</m:t>
                      </m:r>
                      <m:d>
                        <m:dPr>
                          <m:ctrlPr>
                            <a:rPr lang="en-US" sz="1400" i="1">
                              <a:latin typeface="Cambria Math" panose="02040503050406030204" pitchFamily="18" charset="0"/>
                            </a:rPr>
                          </m:ctrlPr>
                        </m:dPr>
                        <m:e>
                          <m:r>
                            <a:rPr lang="en-US" sz="1400" i="1">
                              <a:latin typeface="Cambria Math" panose="02040503050406030204" pitchFamily="18" charset="0"/>
                            </a:rPr>
                            <m:t>𝑠</m:t>
                          </m:r>
                          <m:r>
                            <a:rPr lang="en-US" sz="1400" i="1">
                              <a:latin typeface="Cambria Math" panose="02040503050406030204" pitchFamily="18" charset="0"/>
                            </a:rPr>
                            <m:t>,</m:t>
                          </m:r>
                          <m:r>
                            <a:rPr lang="en-US" sz="1400" i="1">
                              <a:latin typeface="Cambria Math" panose="02040503050406030204" pitchFamily="18" charset="0"/>
                            </a:rPr>
                            <m:t>𝑎</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𝑠</m:t>
                              </m:r>
                            </m:e>
                            <m:sup>
                              <m:r>
                                <a:rPr lang="en-US" sz="1400" i="1">
                                  <a:latin typeface="Cambria Math" panose="02040503050406030204" pitchFamily="18" charset="0"/>
                                </a:rPr>
                                <m:t>′</m:t>
                              </m:r>
                            </m:sup>
                          </m:sSup>
                        </m:e>
                      </m:d>
                    </m:oMath>
                  </m:oMathPara>
                </a14:m>
                <a:endParaRPr lang="en-US" sz="1400" dirty="0" smtClean="0"/>
              </a:p>
              <a:p>
                <a:pPr lvl="0" algn="ctr"/>
                <a:endParaRPr lang="en-US" sz="1400" dirty="0" smtClean="0"/>
              </a:p>
              <a:p>
                <a:pPr lvl="0" algn="ctr"/>
                <a:r>
                  <a:rPr lang="en-US" sz="1400" dirty="0" smtClean="0"/>
                  <a:t>where </a:t>
                </a:r>
                <a14:m>
                  <m:oMath xmlns:m="http://schemas.openxmlformats.org/officeDocument/2006/math">
                    <m:r>
                      <a:rPr lang="en-US" sz="1400" i="1">
                        <a:latin typeface="Cambria Math" panose="02040503050406030204" pitchFamily="18" charset="0"/>
                      </a:rPr>
                      <m:t>𝛼</m:t>
                    </m:r>
                    <m:r>
                      <a:rPr lang="en-US" sz="1400" i="1">
                        <a:latin typeface="Cambria Math" panose="02040503050406030204" pitchFamily="18" charset="0"/>
                      </a:rPr>
                      <m:t>∈(0,1]</m:t>
                    </m:r>
                  </m:oMath>
                </a14:m>
                <a:endParaRPr lang="en-US" sz="1400" dirty="0">
                  <a:solidFill>
                    <a:prstClr val="black"/>
                  </a:solidFill>
                </a:endParaRPr>
              </a:p>
            </p:txBody>
          </p:sp>
        </mc:Choice>
        <mc:Fallback>
          <p:sp>
            <p:nvSpPr>
              <p:cNvPr id="6" name="Rectangle 5"/>
              <p:cNvSpPr>
                <a:spLocks noRot="1" noChangeAspect="1" noMove="1" noResize="1" noEditPoints="1" noAdjustHandles="1" noChangeArrowheads="1" noChangeShapeType="1" noTextEdit="1"/>
              </p:cNvSpPr>
              <p:nvPr/>
            </p:nvSpPr>
            <p:spPr>
              <a:xfrm>
                <a:off x="625642" y="4034508"/>
                <a:ext cx="3975233" cy="742447"/>
              </a:xfrm>
              <a:prstGeom prst="rect">
                <a:avLst/>
              </a:prstGeom>
              <a:blipFill>
                <a:blip r:embed="rId4"/>
                <a:stretch>
                  <a:fillRect b="-737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3884370466"/>
                  </p:ext>
                </p:extLst>
              </p:nvPr>
            </p:nvGraphicFramePr>
            <p:xfrm>
              <a:off x="5168767" y="1720780"/>
              <a:ext cx="3767490" cy="2935288"/>
            </p:xfrm>
            <a:graphic>
              <a:graphicData uri="http://schemas.openxmlformats.org/drawingml/2006/table">
                <a:tbl>
                  <a:tblPr firstRow="1" bandRow="1">
                    <a:tableStyleId>{EB344D84-9AFB-497E-A393-DC336BA19D2E}</a:tableStyleId>
                  </a:tblPr>
                  <a:tblGrid>
                    <a:gridCol w="753498">
                      <a:extLst>
                        <a:ext uri="{9D8B030D-6E8A-4147-A177-3AD203B41FA5}">
                          <a16:colId xmlns:a16="http://schemas.microsoft.com/office/drawing/2014/main" val="79948007"/>
                        </a:ext>
                      </a:extLst>
                    </a:gridCol>
                    <a:gridCol w="622914">
                      <a:extLst>
                        <a:ext uri="{9D8B030D-6E8A-4147-A177-3AD203B41FA5}">
                          <a16:colId xmlns:a16="http://schemas.microsoft.com/office/drawing/2014/main" val="2684241753"/>
                        </a:ext>
                      </a:extLst>
                    </a:gridCol>
                    <a:gridCol w="1174282">
                      <a:extLst>
                        <a:ext uri="{9D8B030D-6E8A-4147-A177-3AD203B41FA5}">
                          <a16:colId xmlns:a16="http://schemas.microsoft.com/office/drawing/2014/main" val="377072386"/>
                        </a:ext>
                      </a:extLst>
                    </a:gridCol>
                    <a:gridCol w="596766">
                      <a:extLst>
                        <a:ext uri="{9D8B030D-6E8A-4147-A177-3AD203B41FA5}">
                          <a16:colId xmlns:a16="http://schemas.microsoft.com/office/drawing/2014/main" val="2464520345"/>
                        </a:ext>
                      </a:extLst>
                    </a:gridCol>
                    <a:gridCol w="620030">
                      <a:extLst>
                        <a:ext uri="{9D8B030D-6E8A-4147-A177-3AD203B41FA5}">
                          <a16:colId xmlns:a16="http://schemas.microsoft.com/office/drawing/2014/main" val="2866393598"/>
                        </a:ext>
                      </a:extLst>
                    </a:gridCol>
                  </a:tblGrid>
                  <a:tr h="343161">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𝟏</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𝟐</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𝒂</m:t>
                                    </m:r>
                                  </m:e>
                                  <m:sup>
                                    <m:r>
                                      <a:rPr lang="en-US" b="1" i="1" smtClean="0">
                                        <a:latin typeface="Cambria Math" panose="02040503050406030204" pitchFamily="18" charset="0"/>
                                      </a:rPr>
                                      <m:t>𝒎</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46297244"/>
                      </a:ext>
                    </a:extLst>
                  </a:tr>
                  <a:tr h="343161">
                    <a:tc>
                      <a:txBody>
                        <a:bodyPr/>
                        <a:lstStyle/>
                        <a:p>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1</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718538"/>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2</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0</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525673"/>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3</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𝛼</m:t>
                                </m:r>
                                <m:r>
                                  <a:rPr lang="en-US" sz="1200" i="1" smtClean="0">
                                    <a:latin typeface="Cambria Math" panose="02040503050406030204" pitchFamily="18" charset="0"/>
                                  </a:rPr>
                                  <m:t>⋅</m:t>
                                </m:r>
                                <m:r>
                                  <a:rPr lang="en-US" sz="1200" b="0" i="1" smtClean="0">
                                    <a:latin typeface="Cambria Math" panose="02040503050406030204" pitchFamily="18" charset="0"/>
                                  </a:rPr>
                                  <m:t>𝑟</m:t>
                                </m:r>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𝑠</m:t>
                                    </m:r>
                                  </m:e>
                                  <m:sup>
                                    <m:r>
                                      <a:rPr lang="en-US" sz="1200" b="0" i="1" smtClean="0">
                                        <a:latin typeface="Cambria Math" panose="02040503050406030204" pitchFamily="18" charset="0"/>
                                      </a:rPr>
                                      <m:t>3</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𝑎</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𝑠</m:t>
                                    </m:r>
                                  </m:e>
                                  <m:sup>
                                    <m:r>
                                      <a:rPr lang="en-US" sz="1200" b="0" i="1" smtClean="0">
                                        <a:latin typeface="Cambria Math" panose="02040503050406030204" pitchFamily="18" charset="0"/>
                                      </a:rPr>
                                      <m:t>′</m:t>
                                    </m:r>
                                  </m:sup>
                                </m:sSup>
                                <m:r>
                                  <a:rPr lang="en-US" sz="1200" b="0" i="1" smtClean="0">
                                    <a:latin typeface="Cambria Math" panose="02040503050406030204" pitchFamily="18" charset="0"/>
                                  </a:rPr>
                                  <m:t>)</m:t>
                                </m:r>
                              </m:oMath>
                            </m:oMathPara>
                          </a14:m>
                          <a:endParaRPr lang="en-US"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292067"/>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4</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059199"/>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5</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982141"/>
                      </a:ext>
                    </a:extLst>
                  </a:tr>
                  <a:tr h="343161">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015014"/>
                      </a:ext>
                    </a:extLst>
                  </a:tr>
                  <a:tr h="343161">
                    <a:tc>
                      <a:txBody>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𝑛</m:t>
                                    </m:r>
                                  </m:sup>
                                </m:sSup>
                              </m:oMath>
                            </m:oMathPara>
                          </a14:m>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970479"/>
                      </a:ext>
                    </a:extLst>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3884370466"/>
                  </p:ext>
                </p:extLst>
              </p:nvPr>
            </p:nvGraphicFramePr>
            <p:xfrm>
              <a:off x="5168767" y="1720780"/>
              <a:ext cx="3767490" cy="2935288"/>
            </p:xfrm>
            <a:graphic>
              <a:graphicData uri="http://schemas.openxmlformats.org/drawingml/2006/table">
                <a:tbl>
                  <a:tblPr firstRow="1" bandRow="1">
                    <a:tableStyleId>{EB344D84-9AFB-497E-A393-DC336BA19D2E}</a:tableStyleId>
                  </a:tblPr>
                  <a:tblGrid>
                    <a:gridCol w="753498">
                      <a:extLst>
                        <a:ext uri="{9D8B030D-6E8A-4147-A177-3AD203B41FA5}">
                          <a16:colId xmlns:a16="http://schemas.microsoft.com/office/drawing/2014/main" val="79948007"/>
                        </a:ext>
                      </a:extLst>
                    </a:gridCol>
                    <a:gridCol w="622914">
                      <a:extLst>
                        <a:ext uri="{9D8B030D-6E8A-4147-A177-3AD203B41FA5}">
                          <a16:colId xmlns:a16="http://schemas.microsoft.com/office/drawing/2014/main" val="2684241753"/>
                        </a:ext>
                      </a:extLst>
                    </a:gridCol>
                    <a:gridCol w="1174282">
                      <a:extLst>
                        <a:ext uri="{9D8B030D-6E8A-4147-A177-3AD203B41FA5}">
                          <a16:colId xmlns:a16="http://schemas.microsoft.com/office/drawing/2014/main" val="377072386"/>
                        </a:ext>
                      </a:extLst>
                    </a:gridCol>
                    <a:gridCol w="596766">
                      <a:extLst>
                        <a:ext uri="{9D8B030D-6E8A-4147-A177-3AD203B41FA5}">
                          <a16:colId xmlns:a16="http://schemas.microsoft.com/office/drawing/2014/main" val="2464520345"/>
                        </a:ext>
                      </a:extLst>
                    </a:gridCol>
                    <a:gridCol w="620030">
                      <a:extLst>
                        <a:ext uri="{9D8B030D-6E8A-4147-A177-3AD203B41FA5}">
                          <a16:colId xmlns:a16="http://schemas.microsoft.com/office/drawing/2014/main" val="2866393598"/>
                        </a:ext>
                      </a:extLst>
                    </a:gridCol>
                  </a:tblGrid>
                  <a:tr h="37192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22549" t="-8197" r="-388235" b="-716393"/>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7617" t="-8197" r="-105181" b="-716393"/>
                          </a:stretch>
                        </a:blipFill>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507843" t="-8197" r="-2941" b="-716393"/>
                          </a:stretch>
                        </a:blipFill>
                      </a:tcPr>
                    </a:tc>
                    <a:extLst>
                      <a:ext uri="{0D108BD9-81ED-4DB2-BD59-A6C34878D82A}">
                        <a16:rowId xmlns:a16="http://schemas.microsoft.com/office/drawing/2014/main" val="3146297244"/>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110000" r="-401613" b="-6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38718538"/>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210000" r="-401613" b="-5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mn-lt"/>
                              <a:ea typeface="+mn-ea"/>
                              <a:cs typeface="+mn-cs"/>
                            </a:rPr>
                            <a:t>0</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6525673"/>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310000" r="-401613" b="-4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17617" t="-310000" r="-105181" b="-428333"/>
                          </a:stretch>
                        </a:blip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2292067"/>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410000" r="-401613" b="-328333"/>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0059199"/>
                      </a:ext>
                    </a:extLst>
                  </a:tr>
                  <a:tr h="368808">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501639" r="-401613" b="-222951"/>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0982141"/>
                      </a:ext>
                    </a:extLst>
                  </a:tr>
                  <a:tr h="365760">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5015014"/>
                      </a:ext>
                    </a:extLst>
                  </a:tr>
                  <a:tr h="3657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06" t="-711667" r="-401613" b="-26667"/>
                          </a:stretch>
                        </a:blipFill>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6970479"/>
                      </a:ext>
                    </a:extLst>
                  </a:tr>
                </a:tbl>
              </a:graphicData>
            </a:graphic>
          </p:graphicFrame>
        </mc:Fallback>
      </mc:AlternateContent>
      <p:cxnSp>
        <p:nvCxnSpPr>
          <p:cNvPr id="4" name="Straight Arrow Connector 3"/>
          <p:cNvCxnSpPr/>
          <p:nvPr/>
        </p:nvCxnSpPr>
        <p:spPr>
          <a:xfrm flipV="1">
            <a:off x="3445844" y="3147461"/>
            <a:ext cx="3253339" cy="7796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08F866B-6F81-4ED7-999D-E9A8C0FAC6FA}"/>
                  </a:ext>
                </a:extLst>
              </p:cNvPr>
              <p:cNvSpPr txBox="1"/>
              <p:nvPr/>
            </p:nvSpPr>
            <p:spPr>
              <a:xfrm>
                <a:off x="1594114" y="2409094"/>
                <a:ext cx="235551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 ,   </m:t>
                      </m:r>
                      <m:r>
                        <a:rPr lang="en-US" sz="1600" b="0" i="1" smtClean="0">
                          <a:latin typeface="Cambria Math" panose="02040503050406030204" pitchFamily="18" charset="0"/>
                        </a:rPr>
                        <m:t>𝑟</m:t>
                      </m:r>
                      <m:r>
                        <a:rPr lang="en-US" sz="1600" b="0" i="1" smtClean="0">
                          <a:latin typeface="Cambria Math" panose="02040503050406030204" pitchFamily="18" charset="0"/>
                        </a:rPr>
                        <m:t>(</m:t>
                      </m:r>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 </m:t>
                      </m:r>
                    </m:oMath>
                  </m:oMathPara>
                </a14:m>
                <a:endParaRPr lang="en-US" sz="1600" dirty="0"/>
              </a:p>
            </p:txBody>
          </p:sp>
        </mc:Choice>
        <mc:Fallback>
          <p:sp>
            <p:nvSpPr>
              <p:cNvPr id="10" name="TextBox 9">
                <a:extLst>
                  <a:ext uri="{FF2B5EF4-FFF2-40B4-BE49-F238E27FC236}">
                    <a16:creationId xmlns:a16="http://schemas.microsoft.com/office/drawing/2014/main" id="{D08F866B-6F81-4ED7-999D-E9A8C0FAC6FA}"/>
                  </a:ext>
                </a:extLst>
              </p:cNvPr>
              <p:cNvSpPr txBox="1">
                <a:spLocks noRot="1" noChangeAspect="1" noMove="1" noResize="1" noEditPoints="1" noAdjustHandles="1" noChangeArrowheads="1" noChangeShapeType="1" noTextEdit="1"/>
              </p:cNvSpPr>
              <p:nvPr/>
            </p:nvSpPr>
            <p:spPr>
              <a:xfrm>
                <a:off x="1594114" y="2409094"/>
                <a:ext cx="2355517" cy="246221"/>
              </a:xfrm>
              <a:prstGeom prst="rect">
                <a:avLst/>
              </a:prstGeom>
              <a:blipFill>
                <a:blip r:embed="rId6"/>
                <a:stretch>
                  <a:fillRect r="-777" b="-31707"/>
                </a:stretch>
              </a:blipFill>
            </p:spPr>
            <p:txBody>
              <a:bodyPr/>
              <a:lstStyle/>
              <a:p>
                <a:r>
                  <a:rPr lang="en-US">
                    <a:noFill/>
                  </a:rPr>
                  <a:t> </a:t>
                </a:r>
              </a:p>
            </p:txBody>
          </p:sp>
        </mc:Fallback>
      </mc:AlternateContent>
    </p:spTree>
    <p:extLst>
      <p:ext uri="{BB962C8B-B14F-4D97-AF65-F5344CB8AC3E}">
        <p14:creationId xmlns:p14="http://schemas.microsoft.com/office/powerpoint/2010/main" val="7425297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5F790AB7-DCB2-43D3-8578-BB32EF5B8D8F}"/>
                  </a:ext>
                </a:extLst>
              </p:cNvPr>
              <p:cNvSpPr/>
              <p:nvPr/>
            </p:nvSpPr>
            <p:spPr>
              <a:xfrm>
                <a:off x="786539" y="934150"/>
                <a:ext cx="7290661" cy="374590"/>
              </a:xfrm>
              <a:prstGeom prst="rect">
                <a:avLst/>
              </a:prstGeom>
            </p:spPr>
            <p:txBody>
              <a:bodyPr wrap="square">
                <a:spAutoFit/>
              </a:bodyPr>
              <a:lstStyle/>
              <a:p>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𝑛𝑒𝑤</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 </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r>
                  <a:rPr lang="en-US" dirty="0"/>
                  <a:t> with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∈(0,1]</m:t>
                    </m:r>
                  </m:oMath>
                </a14:m>
                <a:endParaRPr lang="en-US" dirty="0"/>
              </a:p>
            </p:txBody>
          </p:sp>
        </mc:Choice>
        <mc:Fallback>
          <p:sp>
            <p:nvSpPr>
              <p:cNvPr id="2" name="Rectangle 1">
                <a:extLst>
                  <a:ext uri="{FF2B5EF4-FFF2-40B4-BE49-F238E27FC236}">
                    <a16:creationId xmlns:a16="http://schemas.microsoft.com/office/drawing/2014/main" id="{5F790AB7-DCB2-43D3-8578-BB32EF5B8D8F}"/>
                  </a:ext>
                </a:extLst>
              </p:cNvPr>
              <p:cNvSpPr>
                <a:spLocks noRot="1" noChangeAspect="1" noMove="1" noResize="1" noEditPoints="1" noAdjustHandles="1" noChangeArrowheads="1" noChangeShapeType="1" noTextEdit="1"/>
              </p:cNvSpPr>
              <p:nvPr/>
            </p:nvSpPr>
            <p:spPr>
              <a:xfrm>
                <a:off x="786539" y="934150"/>
                <a:ext cx="7290661" cy="374590"/>
              </a:xfrm>
              <a:prstGeom prst="rect">
                <a:avLst/>
              </a:prstGeom>
              <a:blipFill>
                <a:blip r:embed="rId2"/>
                <a:stretch>
                  <a:fillRect t="-6452" b="-241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BB21279-8D9C-4F8A-87A5-21CF2B4302D4}"/>
                  </a:ext>
                </a:extLst>
              </p:cNvPr>
              <p:cNvSpPr txBox="1"/>
              <p:nvPr/>
            </p:nvSpPr>
            <p:spPr>
              <a:xfrm>
                <a:off x="930918" y="1869393"/>
                <a:ext cx="3015440" cy="2592889"/>
              </a:xfrm>
              <a:prstGeom prst="rect">
                <a:avLst/>
              </a:prstGeom>
              <a:noFill/>
            </p:spPr>
            <p:txBody>
              <a:bodyPr wrap="square" rtlCol="0">
                <a:spAutoFit/>
              </a:bodyPr>
              <a:lstStyle/>
              <a:p>
                <a:pPr marL="214313" indent="-214313">
                  <a:buFont typeface="Wingdings" panose="05000000000000000000" pitchFamily="2" charset="2"/>
                  <a:buChar char="q"/>
                </a:pPr>
                <a14:m>
                  <m:oMath xmlns:m="http://schemas.openxmlformats.org/officeDocument/2006/math">
                    <m:r>
                      <a:rPr lang="en-US" sz="1350" b="0" i="1" smtClean="0">
                        <a:latin typeface="Cambria Math" panose="02040503050406030204" pitchFamily="18" charset="0"/>
                      </a:rPr>
                      <m:t>𝛼</m:t>
                    </m:r>
                  </m:oMath>
                </a14:m>
                <a:r>
                  <a:rPr lang="en-US" sz="1350" dirty="0"/>
                  <a:t> is called the </a:t>
                </a:r>
                <a:r>
                  <a:rPr lang="en-US" sz="1350" b="1" dirty="0" smtClean="0"/>
                  <a:t>learning </a:t>
                </a:r>
                <a:r>
                  <a:rPr lang="en-US" sz="1350" b="1" dirty="0"/>
                  <a:t>rate</a:t>
                </a:r>
                <a:r>
                  <a:rPr lang="en-US" sz="1350" dirty="0" smtClean="0"/>
                  <a:t>, </a:t>
                </a:r>
                <a:r>
                  <a:rPr lang="en-US" sz="1350" dirty="0"/>
                  <a:t>and controls the relative balance between our old estimate </a:t>
                </a:r>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oMath>
                </a14:m>
                <a:r>
                  <a:rPr lang="en-US" sz="1350" dirty="0"/>
                  <a:t> </a:t>
                </a:r>
                <a:r>
                  <a:rPr lang="en-US" sz="1350" dirty="0" smtClean="0"/>
                  <a:t>and new </a:t>
                </a:r>
                <a:r>
                  <a:rPr lang="en-US" sz="1350" dirty="0"/>
                  <a:t>information provided by </a:t>
                </a:r>
                <a14:m>
                  <m:oMath xmlns:m="http://schemas.openxmlformats.org/officeDocument/2006/math">
                    <m:r>
                      <a:rPr lang="en-US" sz="1350" b="0" i="1" smtClean="0">
                        <a:latin typeface="Cambria Math" panose="02040503050406030204" pitchFamily="18" charset="0"/>
                      </a:rPr>
                      <m:t>𝑟</m:t>
                    </m:r>
                    <m:r>
                      <a:rPr lang="en-US" sz="1350" b="0" i="1" smtClean="0">
                        <a:latin typeface="Cambria Math" panose="02040503050406030204" pitchFamily="18" charset="0"/>
                      </a:rPr>
                      <m:t>(</m:t>
                    </m:r>
                    <m:r>
                      <a:rPr lang="en-US" sz="1350" b="0" i="1" smtClean="0">
                        <a:latin typeface="Cambria Math" panose="02040503050406030204" pitchFamily="18" charset="0"/>
                      </a:rPr>
                      <m:t>𝑠</m:t>
                    </m:r>
                    <m:r>
                      <a:rPr lang="en-US" sz="1350" b="0" i="1" smtClean="0">
                        <a:latin typeface="Cambria Math" panose="02040503050406030204" pitchFamily="18" charset="0"/>
                      </a:rPr>
                      <m:t>,</m:t>
                    </m:r>
                    <m:r>
                      <a:rPr lang="en-US" sz="1350" b="0" i="1" smtClean="0">
                        <a:latin typeface="Cambria Math" panose="02040503050406030204" pitchFamily="18" charset="0"/>
                      </a:rPr>
                      <m:t>𝑎</m:t>
                    </m:r>
                    <m:r>
                      <a:rPr lang="en-US" sz="1350" b="0" i="1" smtClean="0">
                        <a:latin typeface="Cambria Math" panose="02040503050406030204" pitchFamily="18" charset="0"/>
                      </a:rPr>
                      <m:t>,</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𝑠</m:t>
                        </m:r>
                      </m:e>
                      <m:sup>
                        <m:r>
                          <a:rPr lang="en-US" sz="1350" b="0" i="1" smtClean="0">
                            <a:latin typeface="Cambria Math" panose="02040503050406030204" pitchFamily="18" charset="0"/>
                          </a:rPr>
                          <m:t>′</m:t>
                        </m:r>
                      </m:sup>
                    </m:sSup>
                    <m:r>
                      <a:rPr lang="en-US" sz="1350" b="0" i="1" smtClean="0">
                        <a:latin typeface="Cambria Math" panose="02040503050406030204" pitchFamily="18" charset="0"/>
                      </a:rPr>
                      <m:t>)</m:t>
                    </m:r>
                  </m:oMath>
                </a14:m>
                <a:endParaRPr lang="en-US" sz="1350" dirty="0" smtClean="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If </a:t>
                </a:r>
                <a14:m>
                  <m:oMath xmlns:m="http://schemas.openxmlformats.org/officeDocument/2006/math">
                    <m:r>
                      <a:rPr lang="en-US" sz="1350" i="1">
                        <a:latin typeface="Cambria Math" panose="02040503050406030204" pitchFamily="18" charset="0"/>
                      </a:rPr>
                      <m:t>𝛼</m:t>
                    </m:r>
                    <m:r>
                      <a:rPr lang="en-US" sz="1350" i="1">
                        <a:latin typeface="Cambria Math" panose="02040503050406030204" pitchFamily="18" charset="0"/>
                      </a:rPr>
                      <m:t> </m:t>
                    </m:r>
                  </m:oMath>
                </a14:m>
                <a:r>
                  <a:rPr lang="en-US" sz="1350" dirty="0" smtClean="0"/>
                  <a:t>is large, we quickly replace our old estimate with new information</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However, due to possible randomness, we typically want to be conservative in updating </a:t>
                </a:r>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oMath>
                </a14:m>
                <a:endParaRPr lang="en-US" sz="1350" dirty="0"/>
              </a:p>
            </p:txBody>
          </p:sp>
        </mc:Choice>
        <mc:Fallback>
          <p:sp>
            <p:nvSpPr>
              <p:cNvPr id="5" name="TextBox 4">
                <a:extLst>
                  <a:ext uri="{FF2B5EF4-FFF2-40B4-BE49-F238E27FC236}">
                    <a16:creationId xmlns:a16="http://schemas.microsoft.com/office/drawing/2014/main" id="{2BB21279-8D9C-4F8A-87A5-21CF2B4302D4}"/>
                  </a:ext>
                </a:extLst>
              </p:cNvPr>
              <p:cNvSpPr txBox="1">
                <a:spLocks noRot="1" noChangeAspect="1" noMove="1" noResize="1" noEditPoints="1" noAdjustHandles="1" noChangeArrowheads="1" noChangeShapeType="1" noTextEdit="1"/>
              </p:cNvSpPr>
              <p:nvPr/>
            </p:nvSpPr>
            <p:spPr>
              <a:xfrm>
                <a:off x="930918" y="1869393"/>
                <a:ext cx="3015440" cy="2592889"/>
              </a:xfrm>
              <a:prstGeom prst="rect">
                <a:avLst/>
              </a:prstGeom>
              <a:blipFill>
                <a:blip r:embed="rId3"/>
                <a:stretch>
                  <a:fillRect l="-202" t="-471" b="-1647"/>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FA6BAC12-3598-42B5-9797-F08164E78FAE}"/>
              </a:ext>
            </a:extLst>
          </p:cNvPr>
          <p:cNvSpPr/>
          <p:nvPr/>
        </p:nvSpPr>
        <p:spPr>
          <a:xfrm>
            <a:off x="185985" y="-323220"/>
            <a:ext cx="8202784" cy="800219"/>
          </a:xfrm>
          <a:prstGeom prst="rect">
            <a:avLst/>
          </a:prstGeom>
        </p:spPr>
        <p:txBody>
          <a:bodyPr wrap="square">
            <a:spAutoFit/>
          </a:bodyPr>
          <a:lstStyle/>
          <a:p>
            <a:pPr marL="457189" lvl="1" defTabSz="457189"/>
            <a:endParaRPr lang="en-US" dirty="0">
              <a:solidFill>
                <a:prstClr val="black"/>
              </a:solidFill>
              <a:latin typeface="Calibri"/>
            </a:endParaRPr>
          </a:p>
          <a:p>
            <a:pPr marL="342892" lvl="1" algn="ctr" defTabSz="457189"/>
            <a:r>
              <a:rPr lang="en-US" sz="2800" b="1" dirty="0">
                <a:solidFill>
                  <a:prstClr val="black"/>
                </a:solidFill>
                <a:latin typeface="Calibri"/>
              </a:rPr>
              <a:t>Simple, Intuitive Solution</a:t>
            </a:r>
          </a:p>
        </p:txBody>
      </p:sp>
      <p:pic>
        <p:nvPicPr>
          <p:cNvPr id="8" name="Picture 7" descr="Image result for doctor patient">
            <a:extLst>
              <a:ext uri="{FF2B5EF4-FFF2-40B4-BE49-F238E27FC236}">
                <a16:creationId xmlns:a16="http://schemas.microsoft.com/office/drawing/2014/main" id="{16F08B79-F1EB-45C0-9F85-CD50075A4A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9789" y="69937"/>
            <a:ext cx="1172256" cy="7815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sandpit.bmj.com/graphics/2016/sepsisSOTA/sepsis-v1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212" y="1915428"/>
            <a:ext cx="4027483" cy="24970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462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261093-BA7E-4D64-A670-F25D7FC26ACE}"/>
              </a:ext>
            </a:extLst>
          </p:cNvPr>
          <p:cNvSpPr/>
          <p:nvPr/>
        </p:nvSpPr>
        <p:spPr>
          <a:xfrm>
            <a:off x="185985" y="-323220"/>
            <a:ext cx="8202784" cy="800219"/>
          </a:xfrm>
          <a:prstGeom prst="rect">
            <a:avLst/>
          </a:prstGeom>
        </p:spPr>
        <p:txBody>
          <a:bodyPr wrap="square">
            <a:spAutoFit/>
          </a:bodyPr>
          <a:lstStyle/>
          <a:p>
            <a:pPr marL="457189" lvl="1" defTabSz="457189"/>
            <a:endParaRPr lang="en-US" dirty="0">
              <a:solidFill>
                <a:prstClr val="black"/>
              </a:solidFill>
              <a:latin typeface="Calibri"/>
            </a:endParaRPr>
          </a:p>
          <a:p>
            <a:pPr marL="342892" lvl="1" algn="ctr" defTabSz="457189"/>
            <a:r>
              <a:rPr lang="en-US" sz="2800" b="1" dirty="0" smtClean="0">
                <a:solidFill>
                  <a:prstClr val="black"/>
                </a:solidFill>
                <a:latin typeface="Calibri"/>
              </a:rPr>
              <a:t>Problem: We’re only looking one step ahead!</a:t>
            </a:r>
            <a:endParaRPr lang="en-US" sz="2800" b="1" dirty="0">
              <a:solidFill>
                <a:prstClr val="black"/>
              </a:solidFill>
              <a:latin typeface="Calibri"/>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96B113C-65D5-40FB-B8E7-0D2843EB57A1}"/>
                  </a:ext>
                </a:extLst>
              </p:cNvPr>
              <p:cNvSpPr txBox="1"/>
              <p:nvPr/>
            </p:nvSpPr>
            <p:spPr>
              <a:xfrm>
                <a:off x="786539" y="1596159"/>
                <a:ext cx="3046411" cy="3000821"/>
              </a:xfrm>
              <a:prstGeom prst="rect">
                <a:avLst/>
              </a:prstGeom>
              <a:noFill/>
            </p:spPr>
            <p:txBody>
              <a:bodyPr wrap="square" rtlCol="0">
                <a:spAutoFit/>
              </a:bodyPr>
              <a:lstStyle/>
              <a:p>
                <a:pPr marL="214313" indent="-214313">
                  <a:buFont typeface="Wingdings" panose="05000000000000000000" pitchFamily="2" charset="2"/>
                  <a:buChar char="q"/>
                </a:pPr>
                <a:r>
                  <a:rPr lang="en-US" sz="1350" dirty="0" smtClean="0"/>
                  <a:t>This simple solution only </a:t>
                </a:r>
                <a:r>
                  <a:rPr lang="en-US" sz="1350" dirty="0"/>
                  <a:t>accounts for the </a:t>
                </a:r>
                <a:r>
                  <a:rPr lang="en-US" sz="1350" i="1" u="sng" dirty="0"/>
                  <a:t>immediate</a:t>
                </a:r>
                <a:r>
                  <a:rPr lang="en-US" sz="1350" dirty="0"/>
                  <a:t> reward </a:t>
                </a:r>
                <a14:m>
                  <m:oMath xmlns:m="http://schemas.openxmlformats.org/officeDocument/2006/math">
                    <m:r>
                      <a:rPr lang="en-US" sz="1350" i="1">
                        <a:solidFill>
                          <a:prstClr val="black"/>
                        </a:solidFill>
                        <a:latin typeface="Cambria Math" panose="02040503050406030204" pitchFamily="18" charset="0"/>
                      </a:rPr>
                      <m:t>𝑟</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𝑎</m:t>
                        </m:r>
                        <m:r>
                          <a:rPr lang="en-US" sz="1350" i="1">
                            <a:solidFill>
                              <a:prstClr val="black"/>
                            </a:solidFill>
                            <a:latin typeface="Cambria Math" panose="02040503050406030204" pitchFamily="18" charset="0"/>
                          </a:rPr>
                          <m:t>,</m:t>
                        </m:r>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𝑠</m:t>
                            </m:r>
                          </m:e>
                          <m:sup>
                            <m:r>
                              <a:rPr lang="en-US" sz="1350" i="1">
                                <a:solidFill>
                                  <a:prstClr val="black"/>
                                </a:solidFill>
                                <a:latin typeface="Cambria Math" panose="02040503050406030204" pitchFamily="18" charset="0"/>
                              </a:rPr>
                              <m:t>′</m:t>
                            </m:r>
                          </m:sup>
                        </m:sSup>
                      </m:e>
                    </m:d>
                  </m:oMath>
                </a14:m>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Doesn’t account for what may happen </a:t>
                </a:r>
                <a:r>
                  <a:rPr lang="en-US" sz="1350" dirty="0" smtClean="0"/>
                  <a:t>subsequently </a:t>
                </a:r>
                <a:r>
                  <a:rPr lang="en-US" sz="1350" dirty="0"/>
                  <a:t>once the patient state changes to </a:t>
                </a:r>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oMath>
                </a14:m>
                <a:endParaRPr lang="en-US" sz="1350" dirty="0">
                  <a:solidFill>
                    <a:prstClr val="black"/>
                  </a:solidFill>
                </a:endParaRPr>
              </a:p>
              <a:p>
                <a:pPr marL="214313" indent="-214313">
                  <a:buFont typeface="Wingdings" panose="05000000000000000000" pitchFamily="2" charset="2"/>
                  <a:buChar char="q"/>
                </a:pPr>
                <a:endParaRPr lang="en-US" sz="1350" dirty="0">
                  <a:solidFill>
                    <a:prstClr val="black"/>
                  </a:solidFill>
                </a:endParaRPr>
              </a:p>
              <a:p>
                <a:pPr marL="214313" indent="-214313">
                  <a:buFont typeface="Wingdings" panose="05000000000000000000" pitchFamily="2" charset="2"/>
                  <a:buChar char="q"/>
                </a:pPr>
                <a:endParaRPr lang="en-US" sz="1350" dirty="0">
                  <a:solidFill>
                    <a:prstClr val="black"/>
                  </a:solidFill>
                </a:endParaRPr>
              </a:p>
              <a:p>
                <a:pPr marL="214313" indent="-214313">
                  <a:buFont typeface="Wingdings" panose="05000000000000000000" pitchFamily="2" charset="2"/>
                  <a:buChar char="q"/>
                </a:pPr>
                <a:r>
                  <a:rPr lang="en-US" sz="1350" dirty="0" smtClean="0">
                    <a:solidFill>
                      <a:prstClr val="black"/>
                    </a:solidFill>
                  </a:rPr>
                  <a:t>What if our decisions look good in the short-term, but ultimately cause the patient’s condition to deteriorate?</a:t>
                </a:r>
              </a:p>
              <a:p>
                <a:pPr marL="214313" indent="-214313">
                  <a:buFont typeface="Wingdings" panose="05000000000000000000" pitchFamily="2" charset="2"/>
                  <a:buChar char="q"/>
                </a:pPr>
                <a:endParaRPr lang="en-US" sz="1350" dirty="0">
                  <a:solidFill>
                    <a:prstClr val="black"/>
                  </a:solidFill>
                </a:endParaRPr>
              </a:p>
              <a:p>
                <a:pPr marL="214313" indent="-214313">
                  <a:buFont typeface="Wingdings" panose="05000000000000000000" pitchFamily="2" charset="2"/>
                  <a:buChar char="q"/>
                </a:pPr>
                <a:r>
                  <a:rPr lang="en-US" sz="1350" dirty="0" smtClean="0">
                    <a:solidFill>
                      <a:prstClr val="black"/>
                    </a:solidFill>
                  </a:rPr>
                  <a:t>This rule leads to a </a:t>
                </a:r>
                <a:r>
                  <a:rPr lang="en-US" sz="1350" i="1" dirty="0" smtClean="0">
                    <a:solidFill>
                      <a:prstClr val="black"/>
                    </a:solidFill>
                  </a:rPr>
                  <a:t>myopic</a:t>
                </a:r>
                <a:r>
                  <a:rPr lang="en-US" sz="1350" dirty="0" smtClean="0">
                    <a:solidFill>
                      <a:prstClr val="black"/>
                    </a:solidFill>
                  </a:rPr>
                  <a:t> policy</a:t>
                </a:r>
                <a:endParaRPr lang="en-US" sz="1350" dirty="0"/>
              </a:p>
            </p:txBody>
          </p:sp>
        </mc:Choice>
        <mc:Fallback>
          <p:sp>
            <p:nvSpPr>
              <p:cNvPr id="4" name="TextBox 3">
                <a:extLst>
                  <a:ext uri="{FF2B5EF4-FFF2-40B4-BE49-F238E27FC236}">
                    <a16:creationId xmlns:a16="http://schemas.microsoft.com/office/drawing/2014/main" id="{E96B113C-65D5-40FB-B8E7-0D2843EB57A1}"/>
                  </a:ext>
                </a:extLst>
              </p:cNvPr>
              <p:cNvSpPr txBox="1">
                <a:spLocks noRot="1" noChangeAspect="1" noMove="1" noResize="1" noEditPoints="1" noAdjustHandles="1" noChangeArrowheads="1" noChangeShapeType="1" noTextEdit="1"/>
              </p:cNvSpPr>
              <p:nvPr/>
            </p:nvSpPr>
            <p:spPr>
              <a:xfrm>
                <a:off x="786539" y="1596159"/>
                <a:ext cx="3046411" cy="3000821"/>
              </a:xfrm>
              <a:prstGeom prst="rect">
                <a:avLst/>
              </a:prstGeom>
              <a:blipFill>
                <a:blip r:embed="rId2"/>
                <a:stretch>
                  <a:fillRect l="-200" t="-407" r="-1400" b="-1220"/>
                </a:stretch>
              </a:blipFill>
            </p:spPr>
            <p:txBody>
              <a:bodyPr/>
              <a:lstStyle/>
              <a:p>
                <a:r>
                  <a:rPr lang="en-US">
                    <a:noFill/>
                  </a:rPr>
                  <a:t> </a:t>
                </a:r>
              </a:p>
            </p:txBody>
          </p:sp>
        </mc:Fallback>
      </mc:AlternateContent>
      <p:pic>
        <p:nvPicPr>
          <p:cNvPr id="5" name="Picture 4" descr="Image result for doctor patient">
            <a:extLst>
              <a:ext uri="{FF2B5EF4-FFF2-40B4-BE49-F238E27FC236}">
                <a16:creationId xmlns:a16="http://schemas.microsoft.com/office/drawing/2014/main" id="{F2626DDE-654E-4FDF-8D54-B0F762D09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9789" y="69937"/>
            <a:ext cx="1172256" cy="78150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5F790AB7-DCB2-43D3-8578-BB32EF5B8D8F}"/>
                  </a:ext>
                </a:extLst>
              </p:cNvPr>
              <p:cNvSpPr/>
              <p:nvPr/>
            </p:nvSpPr>
            <p:spPr>
              <a:xfrm>
                <a:off x="786539" y="934150"/>
                <a:ext cx="7290661" cy="374590"/>
              </a:xfrm>
              <a:prstGeom prst="rect">
                <a:avLst/>
              </a:prstGeom>
            </p:spPr>
            <p:txBody>
              <a:bodyPr wrap="square">
                <a:spAutoFit/>
              </a:bodyPr>
              <a:lstStyle/>
              <a:p>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𝑛𝑒𝑤</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 </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r>
                  <a:rPr lang="en-US" dirty="0"/>
                  <a:t> with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∈(0,1]</m:t>
                    </m:r>
                  </m:oMath>
                </a14:m>
                <a:endParaRPr lang="en-US" dirty="0"/>
              </a:p>
            </p:txBody>
          </p:sp>
        </mc:Choice>
        <mc:Fallback>
          <p:sp>
            <p:nvSpPr>
              <p:cNvPr id="7" name="Rectangle 6">
                <a:extLst>
                  <a:ext uri="{FF2B5EF4-FFF2-40B4-BE49-F238E27FC236}">
                    <a16:creationId xmlns:a16="http://schemas.microsoft.com/office/drawing/2014/main" id="{5F790AB7-DCB2-43D3-8578-BB32EF5B8D8F}"/>
                  </a:ext>
                </a:extLst>
              </p:cNvPr>
              <p:cNvSpPr>
                <a:spLocks noRot="1" noChangeAspect="1" noMove="1" noResize="1" noEditPoints="1" noAdjustHandles="1" noChangeArrowheads="1" noChangeShapeType="1" noTextEdit="1"/>
              </p:cNvSpPr>
              <p:nvPr/>
            </p:nvSpPr>
            <p:spPr>
              <a:xfrm>
                <a:off x="786539" y="934150"/>
                <a:ext cx="7290661" cy="374590"/>
              </a:xfrm>
              <a:prstGeom prst="rect">
                <a:avLst/>
              </a:prstGeom>
              <a:blipFill>
                <a:blip r:embed="rId4"/>
                <a:stretch>
                  <a:fillRect t="-6452" b="-24194"/>
                </a:stretch>
              </a:blipFill>
            </p:spPr>
            <p:txBody>
              <a:bodyPr/>
              <a:lstStyle/>
              <a:p>
                <a:r>
                  <a:rPr lang="en-US">
                    <a:noFill/>
                  </a:rPr>
                  <a:t> </a:t>
                </a:r>
              </a:p>
            </p:txBody>
          </p:sp>
        </mc:Fallback>
      </mc:AlternateContent>
      <p:pic>
        <p:nvPicPr>
          <p:cNvPr id="8" name="Picture 2" descr="https://sandpit.bmj.com/graphics/2016/sepsisSOTA/sepsis-v1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6212" y="1915428"/>
            <a:ext cx="4027483" cy="249703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831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261093-BA7E-4D64-A670-F25D7FC26ACE}"/>
              </a:ext>
            </a:extLst>
          </p:cNvPr>
          <p:cNvSpPr/>
          <p:nvPr/>
        </p:nvSpPr>
        <p:spPr>
          <a:xfrm>
            <a:off x="-139888" y="126029"/>
            <a:ext cx="9220858" cy="523220"/>
          </a:xfrm>
          <a:prstGeom prst="rect">
            <a:avLst/>
          </a:prstGeom>
        </p:spPr>
        <p:txBody>
          <a:bodyPr wrap="square">
            <a:spAutoFit/>
          </a:bodyPr>
          <a:lstStyle/>
          <a:p>
            <a:pPr marL="342892" lvl="1" algn="ctr" defTabSz="457189"/>
            <a:r>
              <a:rPr lang="en-US" sz="2800" b="1" dirty="0" smtClean="0">
                <a:solidFill>
                  <a:prstClr val="black"/>
                </a:solidFill>
                <a:latin typeface="Calibri"/>
              </a:rPr>
              <a:t>Let’s augment our reward to consider what happens next</a:t>
            </a:r>
            <a:endParaRPr lang="en-US" sz="2800" b="1" dirty="0">
              <a:solidFill>
                <a:prstClr val="black"/>
              </a:solidFill>
              <a:latin typeface="Calibri"/>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7D6E74-55BB-4B3B-A830-FA7FE673E5E3}"/>
                  </a:ext>
                </a:extLst>
              </p:cNvPr>
              <p:cNvSpPr txBox="1"/>
              <p:nvPr/>
            </p:nvSpPr>
            <p:spPr>
              <a:xfrm>
                <a:off x="786539" y="1637608"/>
                <a:ext cx="7290661" cy="2872646"/>
              </a:xfrm>
              <a:prstGeom prst="rect">
                <a:avLst/>
              </a:prstGeom>
              <a:noFill/>
            </p:spPr>
            <p:txBody>
              <a:bodyPr wrap="square" rtlCol="0">
                <a:spAutoFit/>
              </a:bodyPr>
              <a:lstStyle/>
              <a:p>
                <a:pPr marL="214313" indent="-214313">
                  <a:buFont typeface="Wingdings" panose="05000000000000000000" pitchFamily="2" charset="2"/>
                  <a:buChar char="q"/>
                </a:pPr>
                <a:r>
                  <a:rPr lang="en-US" sz="1350" dirty="0" smtClean="0"/>
                  <a:t>Question: 	How much reward can we expect to earn going forward now that we’re in state </a:t>
                </a:r>
                <a14:m>
                  <m:oMath xmlns:m="http://schemas.openxmlformats.org/officeDocument/2006/math">
                    <m:r>
                      <a:rPr lang="en-US" sz="1350" i="1" dirty="0" smtClean="0">
                        <a:latin typeface="Cambria Math" panose="02040503050406030204" pitchFamily="18" charset="0"/>
                      </a:rPr>
                      <m:t>𝑠</m:t>
                    </m:r>
                    <m:r>
                      <a:rPr lang="en-US" sz="1350" i="1" dirty="0" smtClean="0">
                        <a:latin typeface="Cambria Math" panose="02040503050406030204" pitchFamily="18" charset="0"/>
                      </a:rPr>
                      <m:t>’</m:t>
                    </m:r>
                  </m:oMath>
                </a14:m>
                <a:r>
                  <a:rPr lang="en-US" sz="1350" dirty="0" smtClean="0"/>
                  <a:t>?</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Answer: 		</a:t>
                </a:r>
                <a14:m>
                  <m:oMath xmlns:m="http://schemas.openxmlformats.org/officeDocument/2006/math">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oMath>
                </a14:m>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Our effective reward is how much we earn now, plus how much we expect to earn going forward if we choose the best actions available to us.</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So, let’s consider the following modification to our update rule:</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smtClean="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smtClean="0"/>
              </a:p>
              <a:p>
                <a:pPr marL="214313" indent="-214313">
                  <a:buFont typeface="Wingdings" panose="05000000000000000000" pitchFamily="2" charset="2"/>
                  <a:buChar char="q"/>
                </a:pPr>
                <a:r>
                  <a:rPr lang="en-US" sz="1350" dirty="0" smtClean="0"/>
                  <a:t>The parameter </a:t>
                </a:r>
                <a14:m>
                  <m:oMath xmlns:m="http://schemas.openxmlformats.org/officeDocument/2006/math">
                    <m:r>
                      <a:rPr lang="en-US" sz="1350" b="0" i="1" dirty="0" smtClean="0">
                        <a:latin typeface="Cambria Math" panose="02040503050406030204" pitchFamily="18" charset="0"/>
                      </a:rPr>
                      <m:t>𝛾</m:t>
                    </m:r>
                  </m:oMath>
                </a14:m>
                <a:r>
                  <a:rPr lang="en-US" sz="1350" dirty="0" smtClean="0"/>
                  <a:t> controls how much we value immediate reward vs expected future reward</a:t>
                </a:r>
              </a:p>
            </p:txBody>
          </p:sp>
        </mc:Choice>
        <mc:Fallback>
          <p:sp>
            <p:nvSpPr>
              <p:cNvPr id="6" name="TextBox 5">
                <a:extLst>
                  <a:ext uri="{FF2B5EF4-FFF2-40B4-BE49-F238E27FC236}">
                    <a16:creationId xmlns:a16="http://schemas.microsoft.com/office/drawing/2014/main" id="{037D6E74-55BB-4B3B-A830-FA7FE673E5E3}"/>
                  </a:ext>
                </a:extLst>
              </p:cNvPr>
              <p:cNvSpPr txBox="1">
                <a:spLocks noRot="1" noChangeAspect="1" noMove="1" noResize="1" noEditPoints="1" noAdjustHandles="1" noChangeArrowheads="1" noChangeShapeType="1" noTextEdit="1"/>
              </p:cNvSpPr>
              <p:nvPr/>
            </p:nvSpPr>
            <p:spPr>
              <a:xfrm>
                <a:off x="786539" y="1637608"/>
                <a:ext cx="7290661" cy="2872646"/>
              </a:xfrm>
              <a:prstGeom prst="rect">
                <a:avLst/>
              </a:prstGeom>
              <a:blipFill>
                <a:blip r:embed="rId2"/>
                <a:stretch>
                  <a:fillRect l="-84" t="-425" r="-167" b="-12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5F790AB7-DCB2-43D3-8578-BB32EF5B8D8F}"/>
                  </a:ext>
                </a:extLst>
              </p:cNvPr>
              <p:cNvSpPr/>
              <p:nvPr/>
            </p:nvSpPr>
            <p:spPr>
              <a:xfrm>
                <a:off x="1267971" y="934150"/>
                <a:ext cx="7290661" cy="374590"/>
              </a:xfrm>
              <a:prstGeom prst="rect">
                <a:avLst/>
              </a:prstGeom>
            </p:spPr>
            <p:txBody>
              <a:bodyPr wrap="square">
                <a:spAutoFit/>
              </a:bodyPr>
              <a:lstStyle/>
              <a:p>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𝑛𝑒𝑤</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 </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i="1">
                        <a:latin typeface="Cambria Math" panose="02040503050406030204" pitchFamily="18" charset="0"/>
                      </a:rPr>
                      <m:t>,  </m:t>
                    </m:r>
                  </m:oMath>
                </a14:m>
                <a:r>
                  <a:rPr lang="en-US" dirty="0"/>
                  <a:t> with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∈(0,1]</m:t>
                    </m:r>
                  </m:oMath>
                </a14:m>
                <a:endParaRPr lang="en-US" dirty="0"/>
              </a:p>
            </p:txBody>
          </p:sp>
        </mc:Choice>
        <mc:Fallback>
          <p:sp>
            <p:nvSpPr>
              <p:cNvPr id="7" name="Rectangle 6">
                <a:extLst>
                  <a:ext uri="{FF2B5EF4-FFF2-40B4-BE49-F238E27FC236}">
                    <a16:creationId xmlns:a16="http://schemas.microsoft.com/office/drawing/2014/main" id="{5F790AB7-DCB2-43D3-8578-BB32EF5B8D8F}"/>
                  </a:ext>
                </a:extLst>
              </p:cNvPr>
              <p:cNvSpPr>
                <a:spLocks noRot="1" noChangeAspect="1" noMove="1" noResize="1" noEditPoints="1" noAdjustHandles="1" noChangeArrowheads="1" noChangeShapeType="1" noTextEdit="1"/>
              </p:cNvSpPr>
              <p:nvPr/>
            </p:nvSpPr>
            <p:spPr>
              <a:xfrm>
                <a:off x="1267971" y="934150"/>
                <a:ext cx="7290661" cy="374590"/>
              </a:xfrm>
              <a:prstGeom prst="rect">
                <a:avLst/>
              </a:prstGeom>
              <a:blipFill>
                <a:blip r:embed="rId3"/>
                <a:stretch>
                  <a:fillRect t="-6452" b="-241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5F790AB7-DCB2-43D3-8578-BB32EF5B8D8F}"/>
                  </a:ext>
                </a:extLst>
              </p:cNvPr>
              <p:cNvSpPr/>
              <p:nvPr/>
            </p:nvSpPr>
            <p:spPr>
              <a:xfrm>
                <a:off x="1267972" y="3569373"/>
                <a:ext cx="7290661" cy="475258"/>
              </a:xfrm>
              <a:prstGeom prst="rect">
                <a:avLst/>
              </a:prstGeom>
            </p:spPr>
            <p:txBody>
              <a:bodyPr wrap="square">
                <a:spAutoFit/>
              </a:bodyPr>
              <a:lstStyle/>
              <a:p>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𝑛𝑒𝑤</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lim>
                    </m:limLow>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r>
                      <a:rPr lang="en-US" b="0" i="1" smtClean="0">
                        <a:latin typeface="Cambria Math" panose="02040503050406030204" pitchFamily="18" charset="0"/>
                      </a:rPr>
                      <m:t>]</m:t>
                    </m:r>
                  </m:oMath>
                </a14:m>
                <a:endParaRPr lang="en-US" dirty="0"/>
              </a:p>
            </p:txBody>
          </p:sp>
        </mc:Choice>
        <mc:Fallback>
          <p:sp>
            <p:nvSpPr>
              <p:cNvPr id="10" name="Rectangle 9">
                <a:extLst>
                  <a:ext uri="{FF2B5EF4-FFF2-40B4-BE49-F238E27FC236}">
                    <a16:creationId xmlns:a16="http://schemas.microsoft.com/office/drawing/2014/main" id="{5F790AB7-DCB2-43D3-8578-BB32EF5B8D8F}"/>
                  </a:ext>
                </a:extLst>
              </p:cNvPr>
              <p:cNvSpPr>
                <a:spLocks noRot="1" noChangeAspect="1" noMove="1" noResize="1" noEditPoints="1" noAdjustHandles="1" noChangeArrowheads="1" noChangeShapeType="1" noTextEdit="1"/>
              </p:cNvSpPr>
              <p:nvPr/>
            </p:nvSpPr>
            <p:spPr>
              <a:xfrm>
                <a:off x="1267972" y="3569373"/>
                <a:ext cx="7290661" cy="4752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69664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261093-BA7E-4D64-A670-F25D7FC26ACE}"/>
              </a:ext>
            </a:extLst>
          </p:cNvPr>
          <p:cNvSpPr/>
          <p:nvPr/>
        </p:nvSpPr>
        <p:spPr>
          <a:xfrm>
            <a:off x="-139888" y="126029"/>
            <a:ext cx="9220858" cy="523220"/>
          </a:xfrm>
          <a:prstGeom prst="rect">
            <a:avLst/>
          </a:prstGeom>
        </p:spPr>
        <p:txBody>
          <a:bodyPr wrap="square">
            <a:spAutoFit/>
          </a:bodyPr>
          <a:lstStyle/>
          <a:p>
            <a:pPr marL="342892" lvl="1" algn="ctr" defTabSz="457189"/>
            <a:r>
              <a:rPr lang="en-US" sz="2800" b="1" dirty="0" smtClean="0">
                <a:solidFill>
                  <a:prstClr val="black"/>
                </a:solidFill>
                <a:latin typeface="Calibri"/>
              </a:rPr>
              <a:t>Let’s augment our reward to consider what happens next</a:t>
            </a:r>
            <a:endParaRPr lang="en-US" sz="2800" b="1" dirty="0">
              <a:solidFill>
                <a:prstClr val="black"/>
              </a:solidFill>
              <a:latin typeface="Calibri"/>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7D6E74-55BB-4B3B-A830-FA7FE673E5E3}"/>
                  </a:ext>
                </a:extLst>
              </p:cNvPr>
              <p:cNvSpPr txBox="1"/>
              <p:nvPr/>
            </p:nvSpPr>
            <p:spPr>
              <a:xfrm>
                <a:off x="786539" y="1637608"/>
                <a:ext cx="7290661" cy="3080395"/>
              </a:xfrm>
              <a:prstGeom prst="rect">
                <a:avLst/>
              </a:prstGeom>
              <a:noFill/>
            </p:spPr>
            <p:txBody>
              <a:bodyPr wrap="square" rtlCol="0">
                <a:spAutoFit/>
              </a:bodyPr>
              <a:lstStyle/>
              <a:p>
                <a:pPr marL="214313" indent="-214313">
                  <a:buFont typeface="Wingdings" panose="05000000000000000000" pitchFamily="2" charset="2"/>
                  <a:buChar char="q"/>
                </a:pPr>
                <a:r>
                  <a:rPr lang="en-US" sz="1350" dirty="0" smtClean="0"/>
                  <a:t>Question: 	How much reward can we expect to earn going forward now that we’re in state </a:t>
                </a:r>
                <a14:m>
                  <m:oMath xmlns:m="http://schemas.openxmlformats.org/officeDocument/2006/math">
                    <m:r>
                      <a:rPr lang="en-US" sz="1350" i="1" dirty="0" smtClean="0">
                        <a:latin typeface="Cambria Math" panose="02040503050406030204" pitchFamily="18" charset="0"/>
                      </a:rPr>
                      <m:t>𝑠</m:t>
                    </m:r>
                    <m:r>
                      <a:rPr lang="en-US" sz="1350" i="1" dirty="0" smtClean="0">
                        <a:latin typeface="Cambria Math" panose="02040503050406030204" pitchFamily="18" charset="0"/>
                      </a:rPr>
                      <m:t>’</m:t>
                    </m:r>
                  </m:oMath>
                </a14:m>
                <a:r>
                  <a:rPr lang="en-US" sz="1350" dirty="0" smtClean="0"/>
                  <a:t>?</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Answer: 		</a:t>
                </a:r>
                <a14:m>
                  <m:oMath xmlns:m="http://schemas.openxmlformats.org/officeDocument/2006/math">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oMath>
                </a14:m>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Our effective reward is how much we earn now, plus how much we expect to earn going forward if we choose the best actions available to us.</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So, let’s consider the following modification to our update rule:</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smtClean="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smtClean="0"/>
              </a:p>
              <a:p>
                <a:pPr marL="214313" indent="-214313">
                  <a:buFont typeface="Wingdings" panose="05000000000000000000" pitchFamily="2" charset="2"/>
                  <a:buChar char="q"/>
                </a:pPr>
                <a:r>
                  <a:rPr lang="en-US" sz="1350" dirty="0" smtClean="0"/>
                  <a:t>The parameter </a:t>
                </a:r>
                <a14:m>
                  <m:oMath xmlns:m="http://schemas.openxmlformats.org/officeDocument/2006/math">
                    <m:r>
                      <a:rPr lang="en-US" sz="1350" b="0" i="1" dirty="0" smtClean="0">
                        <a:latin typeface="Cambria Math" panose="02040503050406030204" pitchFamily="18" charset="0"/>
                      </a:rPr>
                      <m:t>𝛾</m:t>
                    </m:r>
                  </m:oMath>
                </a14:m>
                <a:r>
                  <a:rPr lang="en-US" sz="1350" dirty="0" smtClean="0"/>
                  <a:t> is called the </a:t>
                </a:r>
                <a:r>
                  <a:rPr lang="en-US" sz="1350" b="1" dirty="0" smtClean="0"/>
                  <a:t>discount factor</a:t>
                </a:r>
                <a:r>
                  <a:rPr lang="en-US" sz="1350" dirty="0" smtClean="0"/>
                  <a:t>, and </a:t>
                </a:r>
                <a:r>
                  <a:rPr lang="en-US" sz="1350" dirty="0" smtClean="0"/>
                  <a:t>controls how much we value immediate reward versus expected future reward</a:t>
                </a:r>
              </a:p>
            </p:txBody>
          </p:sp>
        </mc:Choice>
        <mc:Fallback>
          <p:sp>
            <p:nvSpPr>
              <p:cNvPr id="6" name="TextBox 5">
                <a:extLst>
                  <a:ext uri="{FF2B5EF4-FFF2-40B4-BE49-F238E27FC236}">
                    <a16:creationId xmlns:a16="http://schemas.microsoft.com/office/drawing/2014/main" id="{037D6E74-55BB-4B3B-A830-FA7FE673E5E3}"/>
                  </a:ext>
                </a:extLst>
              </p:cNvPr>
              <p:cNvSpPr txBox="1">
                <a:spLocks noRot="1" noChangeAspect="1" noMove="1" noResize="1" noEditPoints="1" noAdjustHandles="1" noChangeArrowheads="1" noChangeShapeType="1" noTextEdit="1"/>
              </p:cNvSpPr>
              <p:nvPr/>
            </p:nvSpPr>
            <p:spPr>
              <a:xfrm>
                <a:off x="786539" y="1637608"/>
                <a:ext cx="7290661" cy="3080395"/>
              </a:xfrm>
              <a:prstGeom prst="rect">
                <a:avLst/>
              </a:prstGeom>
              <a:blipFill>
                <a:blip r:embed="rId2"/>
                <a:stretch>
                  <a:fillRect l="-84" t="-396" r="-167" b="-11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5F790AB7-DCB2-43D3-8578-BB32EF5B8D8F}"/>
                  </a:ext>
                </a:extLst>
              </p:cNvPr>
              <p:cNvSpPr/>
              <p:nvPr/>
            </p:nvSpPr>
            <p:spPr>
              <a:xfrm>
                <a:off x="1267971" y="934150"/>
                <a:ext cx="7290661" cy="374590"/>
              </a:xfrm>
              <a:prstGeom prst="rect">
                <a:avLst/>
              </a:prstGeom>
            </p:spPr>
            <p:txBody>
              <a:bodyPr wrap="square">
                <a:spAutoFit/>
              </a:bodyPr>
              <a:lstStyle/>
              <a:p>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𝑛𝑒𝑤</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 </m:t>
                    </m:r>
                    <m:r>
                      <a:rPr lang="en-US" i="1" smtClean="0">
                        <a:solidFill>
                          <a:srgbClr val="7030A0"/>
                        </a:solidFill>
                        <a:latin typeface="Cambria Math" panose="02040503050406030204" pitchFamily="18" charset="0"/>
                      </a:rPr>
                      <m:t>𝑟</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𝑠</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𝑎</m:t>
                        </m:r>
                        <m:r>
                          <a:rPr lang="en-US" i="1">
                            <a:solidFill>
                              <a:srgbClr val="7030A0"/>
                            </a:solidFill>
                            <a:latin typeface="Cambria Math" panose="02040503050406030204" pitchFamily="18" charset="0"/>
                          </a:rPr>
                          <m:t>,</m:t>
                        </m:r>
                        <m:sSup>
                          <m:sSupPr>
                            <m:ctrlPr>
                              <a:rPr lang="en-US" i="1">
                                <a:solidFill>
                                  <a:srgbClr val="7030A0"/>
                                </a:solidFill>
                                <a:latin typeface="Cambria Math" panose="02040503050406030204" pitchFamily="18" charset="0"/>
                              </a:rPr>
                            </m:ctrlPr>
                          </m:sSupPr>
                          <m:e>
                            <m:r>
                              <a:rPr lang="en-US" i="1">
                                <a:solidFill>
                                  <a:srgbClr val="7030A0"/>
                                </a:solidFill>
                                <a:latin typeface="Cambria Math" panose="02040503050406030204" pitchFamily="18" charset="0"/>
                              </a:rPr>
                              <m:t>𝑠</m:t>
                            </m:r>
                          </m:e>
                          <m:sup>
                            <m:r>
                              <a:rPr lang="en-US" i="1">
                                <a:solidFill>
                                  <a:srgbClr val="7030A0"/>
                                </a:solidFill>
                                <a:latin typeface="Cambria Math" panose="02040503050406030204" pitchFamily="18" charset="0"/>
                              </a:rPr>
                              <m:t>′</m:t>
                            </m:r>
                          </m:sup>
                        </m:sSup>
                      </m:e>
                    </m:d>
                    <m:r>
                      <a:rPr lang="en-US" i="1">
                        <a:latin typeface="Cambria Math" panose="02040503050406030204" pitchFamily="18" charset="0"/>
                      </a:rPr>
                      <m:t>,  </m:t>
                    </m:r>
                  </m:oMath>
                </a14:m>
                <a:r>
                  <a:rPr lang="en-US" dirty="0"/>
                  <a:t> with </a:t>
                </a:r>
                <a14:m>
                  <m:oMath xmlns:m="http://schemas.openxmlformats.org/officeDocument/2006/math">
                    <m:r>
                      <a:rPr lang="en-US" i="1">
                        <a:latin typeface="Cambria Math" panose="02040503050406030204" pitchFamily="18" charset="0"/>
                      </a:rPr>
                      <m:t>𝛼</m:t>
                    </m:r>
                    <m:r>
                      <a:rPr lang="en-US" i="1">
                        <a:latin typeface="Cambria Math" panose="02040503050406030204" pitchFamily="18" charset="0"/>
                      </a:rPr>
                      <m:t>∈(0,1]</m:t>
                    </m:r>
                  </m:oMath>
                </a14:m>
                <a:endParaRPr lang="en-US" dirty="0"/>
              </a:p>
            </p:txBody>
          </p:sp>
        </mc:Choice>
        <mc:Fallback>
          <p:sp>
            <p:nvSpPr>
              <p:cNvPr id="7" name="Rectangle 6">
                <a:extLst>
                  <a:ext uri="{FF2B5EF4-FFF2-40B4-BE49-F238E27FC236}">
                    <a16:creationId xmlns:a16="http://schemas.microsoft.com/office/drawing/2014/main" id="{5F790AB7-DCB2-43D3-8578-BB32EF5B8D8F}"/>
                  </a:ext>
                </a:extLst>
              </p:cNvPr>
              <p:cNvSpPr>
                <a:spLocks noRot="1" noChangeAspect="1" noMove="1" noResize="1" noEditPoints="1" noAdjustHandles="1" noChangeArrowheads="1" noChangeShapeType="1" noTextEdit="1"/>
              </p:cNvSpPr>
              <p:nvPr/>
            </p:nvSpPr>
            <p:spPr>
              <a:xfrm>
                <a:off x="1267971" y="934150"/>
                <a:ext cx="7290661" cy="374590"/>
              </a:xfrm>
              <a:prstGeom prst="rect">
                <a:avLst/>
              </a:prstGeom>
              <a:blipFill>
                <a:blip r:embed="rId3"/>
                <a:stretch>
                  <a:fillRect t="-6452" b="-2419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5F790AB7-DCB2-43D3-8578-BB32EF5B8D8F}"/>
                  </a:ext>
                </a:extLst>
              </p:cNvPr>
              <p:cNvSpPr/>
              <p:nvPr/>
            </p:nvSpPr>
            <p:spPr>
              <a:xfrm>
                <a:off x="1267972" y="3569373"/>
                <a:ext cx="7290661" cy="475258"/>
              </a:xfrm>
              <a:prstGeom prst="rect">
                <a:avLst/>
              </a:prstGeom>
            </p:spPr>
            <p:txBody>
              <a:bodyPr wrap="square">
                <a:spAutoFit/>
              </a:bodyPr>
              <a:lstStyle/>
              <a:p>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𝑛𝑒𝑤</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smtClean="0">
                        <a:solidFill>
                          <a:srgbClr val="7030A0"/>
                        </a:solidFill>
                        <a:latin typeface="Cambria Math" panose="02040503050406030204" pitchFamily="18" charset="0"/>
                      </a:rPr>
                      <m:t>𝑟</m:t>
                    </m:r>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𝑠</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𝑎</m:t>
                        </m:r>
                        <m:r>
                          <a:rPr lang="en-US" i="1">
                            <a:solidFill>
                              <a:srgbClr val="7030A0"/>
                            </a:solidFill>
                            <a:latin typeface="Cambria Math" panose="02040503050406030204" pitchFamily="18" charset="0"/>
                          </a:rPr>
                          <m:t>,</m:t>
                        </m:r>
                        <m:sSup>
                          <m:sSupPr>
                            <m:ctrlPr>
                              <a:rPr lang="en-US" i="1">
                                <a:solidFill>
                                  <a:srgbClr val="7030A0"/>
                                </a:solidFill>
                                <a:latin typeface="Cambria Math" panose="02040503050406030204" pitchFamily="18" charset="0"/>
                              </a:rPr>
                            </m:ctrlPr>
                          </m:sSupPr>
                          <m:e>
                            <m:r>
                              <a:rPr lang="en-US" i="1">
                                <a:solidFill>
                                  <a:srgbClr val="7030A0"/>
                                </a:solidFill>
                                <a:latin typeface="Cambria Math" panose="02040503050406030204" pitchFamily="18" charset="0"/>
                              </a:rPr>
                              <m:t>𝑠</m:t>
                            </m:r>
                          </m:e>
                          <m:sup>
                            <m:r>
                              <a:rPr lang="en-US" i="1">
                                <a:solidFill>
                                  <a:srgbClr val="7030A0"/>
                                </a:solidFill>
                                <a:latin typeface="Cambria Math" panose="02040503050406030204" pitchFamily="18" charset="0"/>
                              </a:rPr>
                              <m:t>′</m:t>
                            </m:r>
                          </m:sup>
                        </m:sSup>
                      </m:e>
                    </m:d>
                    <m:r>
                      <a:rPr lang="en-US" b="0" i="1"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𝛾</m:t>
                    </m:r>
                    <m:r>
                      <a:rPr lang="en-US" i="1">
                        <a:solidFill>
                          <a:srgbClr val="7030A0"/>
                        </a:solidFill>
                        <a:latin typeface="Cambria Math" panose="02040503050406030204" pitchFamily="18" charset="0"/>
                      </a:rPr>
                      <m:t>⋅</m:t>
                    </m:r>
                    <m:limLow>
                      <m:limLowPr>
                        <m:ctrlPr>
                          <a:rPr lang="en-US" i="1">
                            <a:solidFill>
                              <a:srgbClr val="7030A0"/>
                            </a:solidFill>
                            <a:latin typeface="Cambria Math" panose="02040503050406030204" pitchFamily="18" charset="0"/>
                          </a:rPr>
                        </m:ctrlPr>
                      </m:limLowPr>
                      <m:e>
                        <m:r>
                          <m:rPr>
                            <m:sty m:val="p"/>
                          </m:rPr>
                          <a:rPr lang="en-US">
                            <a:solidFill>
                              <a:srgbClr val="7030A0"/>
                            </a:solidFill>
                            <a:latin typeface="Cambria Math" panose="02040503050406030204" pitchFamily="18" charset="0"/>
                          </a:rPr>
                          <m:t>max</m:t>
                        </m:r>
                      </m:e>
                      <m:lim>
                        <m:sSup>
                          <m:sSupPr>
                            <m:ctrlPr>
                              <a:rPr lang="en-US" i="1">
                                <a:solidFill>
                                  <a:srgbClr val="7030A0"/>
                                </a:solidFill>
                                <a:latin typeface="Cambria Math" panose="02040503050406030204" pitchFamily="18" charset="0"/>
                              </a:rPr>
                            </m:ctrlPr>
                          </m:sSupPr>
                          <m:e>
                            <m:r>
                              <a:rPr lang="en-US" i="1">
                                <a:solidFill>
                                  <a:srgbClr val="7030A0"/>
                                </a:solidFill>
                                <a:latin typeface="Cambria Math" panose="02040503050406030204" pitchFamily="18" charset="0"/>
                              </a:rPr>
                              <m:t>𝑎</m:t>
                            </m:r>
                          </m:e>
                          <m:sup>
                            <m:r>
                              <a:rPr lang="en-US" i="1">
                                <a:solidFill>
                                  <a:srgbClr val="7030A0"/>
                                </a:solidFill>
                                <a:latin typeface="Cambria Math" panose="02040503050406030204" pitchFamily="18" charset="0"/>
                              </a:rPr>
                              <m:t>′</m:t>
                            </m:r>
                          </m:sup>
                        </m:sSup>
                      </m:lim>
                    </m:limLow>
                    <m:r>
                      <a:rPr lang="en-US" i="1">
                        <a:solidFill>
                          <a:srgbClr val="7030A0"/>
                        </a:solidFill>
                        <a:latin typeface="Cambria Math" panose="02040503050406030204" pitchFamily="18" charset="0"/>
                      </a:rPr>
                      <m:t> </m:t>
                    </m:r>
                    <m:sSup>
                      <m:sSupPr>
                        <m:ctrlPr>
                          <a:rPr lang="en-US" i="1">
                            <a:solidFill>
                              <a:srgbClr val="7030A0"/>
                            </a:solidFill>
                            <a:latin typeface="Cambria Math" panose="02040503050406030204" pitchFamily="18" charset="0"/>
                          </a:rPr>
                        </m:ctrlPr>
                      </m:sSupPr>
                      <m:e>
                        <m:r>
                          <a:rPr lang="en-US" i="1">
                            <a:solidFill>
                              <a:srgbClr val="7030A0"/>
                            </a:solidFill>
                            <a:latin typeface="Cambria Math" panose="02040503050406030204" pitchFamily="18" charset="0"/>
                          </a:rPr>
                          <m:t>𝑄</m:t>
                        </m:r>
                      </m:e>
                      <m:sup>
                        <m:r>
                          <a:rPr lang="en-US" i="1">
                            <a:solidFill>
                              <a:srgbClr val="7030A0"/>
                            </a:solidFill>
                            <a:latin typeface="Cambria Math" panose="02040503050406030204" pitchFamily="18" charset="0"/>
                          </a:rPr>
                          <m:t>𝑜𝑙𝑑</m:t>
                        </m:r>
                      </m:sup>
                    </m:sSup>
                    <m:d>
                      <m:dPr>
                        <m:ctrlPr>
                          <a:rPr lang="en-US" i="1">
                            <a:solidFill>
                              <a:srgbClr val="7030A0"/>
                            </a:solidFill>
                            <a:latin typeface="Cambria Math" panose="02040503050406030204" pitchFamily="18" charset="0"/>
                          </a:rPr>
                        </m:ctrlPr>
                      </m:dPr>
                      <m:e>
                        <m:sSup>
                          <m:sSupPr>
                            <m:ctrlPr>
                              <a:rPr lang="en-US" i="1">
                                <a:solidFill>
                                  <a:srgbClr val="7030A0"/>
                                </a:solidFill>
                                <a:latin typeface="Cambria Math" panose="02040503050406030204" pitchFamily="18" charset="0"/>
                              </a:rPr>
                            </m:ctrlPr>
                          </m:sSupPr>
                          <m:e>
                            <m:r>
                              <a:rPr lang="en-US" i="1">
                                <a:solidFill>
                                  <a:srgbClr val="7030A0"/>
                                </a:solidFill>
                                <a:latin typeface="Cambria Math" panose="02040503050406030204" pitchFamily="18" charset="0"/>
                              </a:rPr>
                              <m:t>𝑠</m:t>
                            </m:r>
                          </m:e>
                          <m:sup>
                            <m:r>
                              <a:rPr lang="en-US" i="1">
                                <a:solidFill>
                                  <a:srgbClr val="7030A0"/>
                                </a:solidFill>
                                <a:latin typeface="Cambria Math" panose="02040503050406030204" pitchFamily="18" charset="0"/>
                              </a:rPr>
                              <m:t>′</m:t>
                            </m:r>
                          </m:sup>
                        </m:sSup>
                        <m:r>
                          <a:rPr lang="en-US" i="1">
                            <a:solidFill>
                              <a:srgbClr val="7030A0"/>
                            </a:solidFill>
                            <a:latin typeface="Cambria Math" panose="02040503050406030204" pitchFamily="18" charset="0"/>
                          </a:rPr>
                          <m:t>,</m:t>
                        </m:r>
                        <m:sSup>
                          <m:sSupPr>
                            <m:ctrlPr>
                              <a:rPr lang="en-US" i="1">
                                <a:solidFill>
                                  <a:srgbClr val="7030A0"/>
                                </a:solidFill>
                                <a:latin typeface="Cambria Math" panose="02040503050406030204" pitchFamily="18" charset="0"/>
                              </a:rPr>
                            </m:ctrlPr>
                          </m:sSupPr>
                          <m:e>
                            <m:r>
                              <a:rPr lang="en-US" i="1">
                                <a:solidFill>
                                  <a:srgbClr val="7030A0"/>
                                </a:solidFill>
                                <a:latin typeface="Cambria Math" panose="02040503050406030204" pitchFamily="18" charset="0"/>
                              </a:rPr>
                              <m:t>𝑎</m:t>
                            </m:r>
                          </m:e>
                          <m:sup>
                            <m:r>
                              <a:rPr lang="en-US" i="1">
                                <a:solidFill>
                                  <a:srgbClr val="7030A0"/>
                                </a:solidFill>
                                <a:latin typeface="Cambria Math" panose="02040503050406030204" pitchFamily="18" charset="0"/>
                              </a:rPr>
                              <m:t>′</m:t>
                            </m:r>
                          </m:sup>
                        </m:sSup>
                      </m:e>
                    </m:d>
                    <m:r>
                      <a:rPr lang="en-US" b="0" i="1" smtClean="0">
                        <a:latin typeface="Cambria Math" panose="02040503050406030204" pitchFamily="18" charset="0"/>
                      </a:rPr>
                      <m:t>]</m:t>
                    </m:r>
                  </m:oMath>
                </a14:m>
                <a:endParaRPr lang="en-US" dirty="0"/>
              </a:p>
            </p:txBody>
          </p:sp>
        </mc:Choice>
        <mc:Fallback>
          <p:sp>
            <p:nvSpPr>
              <p:cNvPr id="10" name="Rectangle 9">
                <a:extLst>
                  <a:ext uri="{FF2B5EF4-FFF2-40B4-BE49-F238E27FC236}">
                    <a16:creationId xmlns:a16="http://schemas.microsoft.com/office/drawing/2014/main" id="{5F790AB7-DCB2-43D3-8578-BB32EF5B8D8F}"/>
                  </a:ext>
                </a:extLst>
              </p:cNvPr>
              <p:cNvSpPr>
                <a:spLocks noRot="1" noChangeAspect="1" noMove="1" noResize="1" noEditPoints="1" noAdjustHandles="1" noChangeArrowheads="1" noChangeShapeType="1" noTextEdit="1"/>
              </p:cNvSpPr>
              <p:nvPr/>
            </p:nvSpPr>
            <p:spPr>
              <a:xfrm>
                <a:off x="1267972" y="3569373"/>
                <a:ext cx="7290661" cy="475258"/>
              </a:xfrm>
              <a:prstGeom prst="rect">
                <a:avLst/>
              </a:prstGeom>
              <a:blipFill>
                <a:blip r:embed="rId4"/>
                <a:stretch>
                  <a:fillRect/>
                </a:stretch>
              </a:blipFill>
            </p:spPr>
            <p:txBody>
              <a:bodyPr/>
              <a:lstStyle/>
              <a:p>
                <a:r>
                  <a:rPr lang="en-US">
                    <a:noFill/>
                  </a:rPr>
                  <a:t> </a:t>
                </a:r>
              </a:p>
            </p:txBody>
          </p:sp>
        </mc:Fallback>
      </mc:AlternateContent>
      <p:sp>
        <p:nvSpPr>
          <p:cNvPr id="8" name="Left Brace 7">
            <a:extLst>
              <a:ext uri="{FF2B5EF4-FFF2-40B4-BE49-F238E27FC236}">
                <a16:creationId xmlns:a16="http://schemas.microsoft.com/office/drawing/2014/main" id="{5C0AB8BE-978C-467D-850D-D7E6B30A230A}"/>
              </a:ext>
            </a:extLst>
          </p:cNvPr>
          <p:cNvSpPr/>
          <p:nvPr/>
        </p:nvSpPr>
        <p:spPr>
          <a:xfrm rot="16200000">
            <a:off x="5659007" y="1046132"/>
            <a:ext cx="109068" cy="699116"/>
          </a:xfrm>
          <a:prstGeom prst="leftBrace">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9" name="Left Brace 8">
            <a:extLst>
              <a:ext uri="{FF2B5EF4-FFF2-40B4-BE49-F238E27FC236}">
                <a16:creationId xmlns:a16="http://schemas.microsoft.com/office/drawing/2014/main" id="{7511897C-CBB0-4A04-99C5-36C049E09F41}"/>
              </a:ext>
            </a:extLst>
          </p:cNvPr>
          <p:cNvSpPr/>
          <p:nvPr/>
        </p:nvSpPr>
        <p:spPr>
          <a:xfrm rot="5400000">
            <a:off x="6710306" y="2018995"/>
            <a:ext cx="127542" cy="3026550"/>
          </a:xfrm>
          <a:prstGeom prst="leftBrace">
            <a:avLst/>
          </a:prstGeom>
          <a:ln>
            <a:solidFill>
              <a:srgbClr val="7030A0"/>
            </a:solidFill>
          </a:ln>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1" name="Straight Arrow Connector 10">
            <a:extLst>
              <a:ext uri="{FF2B5EF4-FFF2-40B4-BE49-F238E27FC236}">
                <a16:creationId xmlns:a16="http://schemas.microsoft.com/office/drawing/2014/main" id="{6B48817E-D307-48C6-9B91-01DE7784A612}"/>
              </a:ext>
            </a:extLst>
          </p:cNvPr>
          <p:cNvCxnSpPr>
            <a:cxnSpLocks/>
            <a:stCxn id="8" idx="1"/>
            <a:endCxn id="9" idx="1"/>
          </p:cNvCxnSpPr>
          <p:nvPr/>
        </p:nvCxnSpPr>
        <p:spPr>
          <a:xfrm>
            <a:off x="5713541" y="1450224"/>
            <a:ext cx="1060536" cy="2018275"/>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06244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5F790AB7-DCB2-43D3-8578-BB32EF5B8D8F}"/>
                  </a:ext>
                </a:extLst>
              </p:cNvPr>
              <p:cNvSpPr/>
              <p:nvPr/>
            </p:nvSpPr>
            <p:spPr>
              <a:xfrm>
                <a:off x="860576" y="1468235"/>
                <a:ext cx="7290661" cy="475258"/>
              </a:xfrm>
              <a:prstGeom prst="rect">
                <a:avLst/>
              </a:prstGeom>
            </p:spPr>
            <p:txBody>
              <a:bodyPr wrap="square">
                <a:spAutoFit/>
              </a:bodyPr>
              <a:lstStyle/>
              <a:p>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𝑛𝑒𝑤</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lim>
                    </m:limLow>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r>
                      <a:rPr lang="en-US" b="0" i="1" smtClean="0">
                        <a:latin typeface="Cambria Math" panose="02040503050406030204" pitchFamily="18" charset="0"/>
                      </a:rPr>
                      <m:t>]</m:t>
                    </m:r>
                  </m:oMath>
                </a14:m>
                <a:endParaRPr lang="en-US" dirty="0"/>
              </a:p>
            </p:txBody>
          </p:sp>
        </mc:Choice>
        <mc:Fallback>
          <p:sp>
            <p:nvSpPr>
              <p:cNvPr id="20" name="Rectangle 19">
                <a:extLst>
                  <a:ext uri="{FF2B5EF4-FFF2-40B4-BE49-F238E27FC236}">
                    <a16:creationId xmlns:a16="http://schemas.microsoft.com/office/drawing/2014/main" id="{5F790AB7-DCB2-43D3-8578-BB32EF5B8D8F}"/>
                  </a:ext>
                </a:extLst>
              </p:cNvPr>
              <p:cNvSpPr>
                <a:spLocks noRot="1" noChangeAspect="1" noMove="1" noResize="1" noEditPoints="1" noAdjustHandles="1" noChangeArrowheads="1" noChangeShapeType="1" noTextEdit="1"/>
              </p:cNvSpPr>
              <p:nvPr/>
            </p:nvSpPr>
            <p:spPr>
              <a:xfrm>
                <a:off x="860576" y="1468235"/>
                <a:ext cx="7290661" cy="475258"/>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C261093-BA7E-4D64-A670-F25D7FC26ACE}"/>
              </a:ext>
            </a:extLst>
          </p:cNvPr>
          <p:cNvSpPr/>
          <p:nvPr/>
        </p:nvSpPr>
        <p:spPr>
          <a:xfrm>
            <a:off x="185985" y="-323220"/>
            <a:ext cx="8202784" cy="800219"/>
          </a:xfrm>
          <a:prstGeom prst="rect">
            <a:avLst/>
          </a:prstGeom>
        </p:spPr>
        <p:txBody>
          <a:bodyPr wrap="square">
            <a:spAutoFit/>
          </a:bodyPr>
          <a:lstStyle/>
          <a:p>
            <a:pPr marL="457189" lvl="1" defTabSz="457189"/>
            <a:endParaRPr lang="en-US" dirty="0">
              <a:solidFill>
                <a:prstClr val="black"/>
              </a:solidFill>
              <a:latin typeface="Calibri"/>
            </a:endParaRPr>
          </a:p>
          <a:p>
            <a:pPr marL="342892" lvl="1" algn="ctr" defTabSz="457189"/>
            <a:r>
              <a:rPr lang="en-US" sz="2800" b="1" dirty="0" smtClean="0">
                <a:solidFill>
                  <a:prstClr val="black"/>
                </a:solidFill>
                <a:latin typeface="Calibri"/>
              </a:rPr>
              <a:t>Non-Myopic Update Rule</a:t>
            </a:r>
            <a:endParaRPr lang="en-US" sz="2800" b="1" dirty="0">
              <a:solidFill>
                <a:prstClr val="black"/>
              </a:solidFill>
              <a:latin typeface="Calibri"/>
            </a:endParaRPr>
          </a:p>
        </p:txBody>
      </p:sp>
      <p:sp>
        <p:nvSpPr>
          <p:cNvPr id="12" name="Left Brace 11">
            <a:extLst>
              <a:ext uri="{FF2B5EF4-FFF2-40B4-BE49-F238E27FC236}">
                <a16:creationId xmlns:a16="http://schemas.microsoft.com/office/drawing/2014/main" id="{00216C68-6A6B-4227-9E24-38620975BD37}"/>
              </a:ext>
            </a:extLst>
          </p:cNvPr>
          <p:cNvSpPr/>
          <p:nvPr/>
        </p:nvSpPr>
        <p:spPr>
          <a:xfrm rot="5400000">
            <a:off x="5249707" y="1003250"/>
            <a:ext cx="109068" cy="903893"/>
          </a:xfrm>
          <a:prstGeom prst="leftBrace">
            <a:avLst/>
          </a:prstGeom>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Left Brace 13">
            <a:extLst>
              <a:ext uri="{FF2B5EF4-FFF2-40B4-BE49-F238E27FC236}">
                <a16:creationId xmlns:a16="http://schemas.microsoft.com/office/drawing/2014/main" id="{13BF6A9F-CDBE-4837-A200-24A85F522F33}"/>
              </a:ext>
            </a:extLst>
          </p:cNvPr>
          <p:cNvSpPr/>
          <p:nvPr/>
        </p:nvSpPr>
        <p:spPr>
          <a:xfrm rot="16200000">
            <a:off x="7043521" y="1306498"/>
            <a:ext cx="132554" cy="1585647"/>
          </a:xfrm>
          <a:prstGeom prst="leftBrace">
            <a:avLst/>
          </a:prstGeom>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5" name="Straight Arrow Connector 14">
            <a:extLst>
              <a:ext uri="{FF2B5EF4-FFF2-40B4-BE49-F238E27FC236}">
                <a16:creationId xmlns:a16="http://schemas.microsoft.com/office/drawing/2014/main" id="{EA2B4FF1-3BD0-4020-94A1-61609E2C50A8}"/>
              </a:ext>
            </a:extLst>
          </p:cNvPr>
          <p:cNvCxnSpPr/>
          <p:nvPr/>
        </p:nvCxnSpPr>
        <p:spPr>
          <a:xfrm>
            <a:off x="6126259" y="1167997"/>
            <a:ext cx="0" cy="4114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17055FD-2597-4128-B2CB-6B200886D7E8}"/>
              </a:ext>
            </a:extLst>
          </p:cNvPr>
          <p:cNvSpPr txBox="1"/>
          <p:nvPr/>
        </p:nvSpPr>
        <p:spPr>
          <a:xfrm>
            <a:off x="4859660" y="905210"/>
            <a:ext cx="896528" cy="461665"/>
          </a:xfrm>
          <a:prstGeom prst="rect">
            <a:avLst/>
          </a:prstGeom>
          <a:noFill/>
        </p:spPr>
        <p:txBody>
          <a:bodyPr wrap="none" rtlCol="0">
            <a:spAutoFit/>
          </a:bodyPr>
          <a:lstStyle/>
          <a:p>
            <a:pPr algn="ctr"/>
            <a:r>
              <a:rPr lang="en-US" sz="1200" dirty="0">
                <a:solidFill>
                  <a:srgbClr val="FF0000"/>
                </a:solidFill>
              </a:rPr>
              <a:t>Immediate </a:t>
            </a:r>
          </a:p>
          <a:p>
            <a:pPr algn="ctr"/>
            <a:r>
              <a:rPr lang="en-US" sz="1200" dirty="0">
                <a:solidFill>
                  <a:srgbClr val="FF0000"/>
                </a:solidFill>
              </a:rPr>
              <a:t>Reward</a:t>
            </a:r>
          </a:p>
        </p:txBody>
      </p:sp>
      <p:sp>
        <p:nvSpPr>
          <p:cNvPr id="17" name="TextBox 16">
            <a:extLst>
              <a:ext uri="{FF2B5EF4-FFF2-40B4-BE49-F238E27FC236}">
                <a16:creationId xmlns:a16="http://schemas.microsoft.com/office/drawing/2014/main" id="{6EFF0E9A-7E22-4CB8-A2E0-98E5F8714986}"/>
              </a:ext>
            </a:extLst>
          </p:cNvPr>
          <p:cNvSpPr txBox="1"/>
          <p:nvPr/>
        </p:nvSpPr>
        <p:spPr>
          <a:xfrm>
            <a:off x="5987952" y="857211"/>
            <a:ext cx="2243691" cy="276999"/>
          </a:xfrm>
          <a:prstGeom prst="rect">
            <a:avLst/>
          </a:prstGeom>
          <a:noFill/>
        </p:spPr>
        <p:txBody>
          <a:bodyPr wrap="none" rtlCol="0">
            <a:spAutoFit/>
          </a:bodyPr>
          <a:lstStyle/>
          <a:p>
            <a:pPr algn="ctr"/>
            <a:r>
              <a:rPr lang="en-US" sz="1200" dirty="0">
                <a:solidFill>
                  <a:srgbClr val="FF0000"/>
                </a:solidFill>
              </a:rPr>
              <a:t>Discount Factor Between 0 and 1</a:t>
            </a:r>
          </a:p>
        </p:txBody>
      </p:sp>
      <p:sp>
        <p:nvSpPr>
          <p:cNvPr id="18" name="TextBox 17">
            <a:extLst>
              <a:ext uri="{FF2B5EF4-FFF2-40B4-BE49-F238E27FC236}">
                <a16:creationId xmlns:a16="http://schemas.microsoft.com/office/drawing/2014/main" id="{19B600DD-C11A-40E0-BC06-D3203F657F5B}"/>
              </a:ext>
            </a:extLst>
          </p:cNvPr>
          <p:cNvSpPr txBox="1"/>
          <p:nvPr/>
        </p:nvSpPr>
        <p:spPr>
          <a:xfrm>
            <a:off x="6225485" y="2320933"/>
            <a:ext cx="1768626" cy="646331"/>
          </a:xfrm>
          <a:prstGeom prst="rect">
            <a:avLst/>
          </a:prstGeom>
          <a:noFill/>
        </p:spPr>
        <p:txBody>
          <a:bodyPr wrap="none" rtlCol="0">
            <a:spAutoFit/>
          </a:bodyPr>
          <a:lstStyle/>
          <a:p>
            <a:pPr algn="ctr"/>
            <a:r>
              <a:rPr lang="en-US" sz="1200" dirty="0">
                <a:solidFill>
                  <a:srgbClr val="FF0000"/>
                </a:solidFill>
              </a:rPr>
              <a:t>Expected Future Rewards</a:t>
            </a:r>
          </a:p>
          <a:p>
            <a:pPr algn="ctr"/>
            <a:r>
              <a:rPr lang="en-US" sz="1200" dirty="0">
                <a:solidFill>
                  <a:srgbClr val="FF0000"/>
                </a:solidFill>
              </a:rPr>
              <a:t>Based on Optimal </a:t>
            </a:r>
          </a:p>
          <a:p>
            <a:pPr algn="ctr"/>
            <a:r>
              <a:rPr lang="en-US" sz="1200" dirty="0">
                <a:solidFill>
                  <a:srgbClr val="FF0000"/>
                </a:solidFill>
              </a:rPr>
              <a:t>Policy</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BC9F4FDC-CB8F-430A-A11B-5D35F1536F05}"/>
                  </a:ext>
                </a:extLst>
              </p:cNvPr>
              <p:cNvSpPr txBox="1"/>
              <p:nvPr/>
            </p:nvSpPr>
            <p:spPr>
              <a:xfrm>
                <a:off x="966794" y="2165599"/>
                <a:ext cx="3797711" cy="1754326"/>
              </a:xfrm>
              <a:prstGeom prst="rect">
                <a:avLst/>
              </a:prstGeom>
              <a:noFill/>
            </p:spPr>
            <p:txBody>
              <a:bodyPr wrap="square" rtlCol="0">
                <a:spAutoFit/>
              </a:bodyPr>
              <a:lstStyle/>
              <a:p>
                <a:pPr marL="214313" indent="-214313">
                  <a:buFont typeface="Wingdings" panose="05000000000000000000" pitchFamily="2" charset="2"/>
                  <a:buChar char="q"/>
                </a:pPr>
                <a:r>
                  <a:rPr lang="en-US" sz="1350" dirty="0"/>
                  <a:t>We have derived an algorithm for </a:t>
                </a:r>
                <a:r>
                  <a:rPr lang="en-US" sz="1350" dirty="0" smtClean="0"/>
                  <a:t>a clinician (or system) </a:t>
                </a:r>
                <a:r>
                  <a:rPr lang="en-US" sz="1350" dirty="0"/>
                  <a:t>to learn based on </a:t>
                </a:r>
                <a:r>
                  <a:rPr lang="en-US" sz="1350" dirty="0" smtClean="0"/>
                  <a:t>experience</a:t>
                </a: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This is </a:t>
                </a:r>
                <a:r>
                  <a:rPr lang="en-US" sz="1350" b="1" dirty="0" smtClean="0"/>
                  <a:t>Q Learning</a:t>
                </a:r>
                <a:r>
                  <a:rPr lang="en-US" sz="1350" dirty="0" smtClean="0"/>
                  <a:t>, a </a:t>
                </a:r>
                <a:r>
                  <a:rPr lang="en-US" sz="1350" dirty="0"/>
                  <a:t>widely employed method for reinforcement </a:t>
                </a:r>
                <a:r>
                  <a:rPr lang="en-US" sz="1350" dirty="0" smtClean="0"/>
                  <a:t>learning</a:t>
                </a:r>
                <a:endParaRPr lang="en-US" sz="1350" dirty="0"/>
              </a:p>
              <a:p>
                <a:endParaRPr lang="en-US" sz="1350" dirty="0"/>
              </a:p>
              <a:p>
                <a:pPr marL="214313" indent="-214313">
                  <a:buFont typeface="Wingdings" panose="05000000000000000000" pitchFamily="2" charset="2"/>
                  <a:buChar char="q"/>
                </a:pPr>
                <a:r>
                  <a:rPr lang="en-US" sz="1350" dirty="0"/>
                  <a:t>Based on the learned matrix </a:t>
                </a:r>
                <a14:m>
                  <m:oMath xmlns:m="http://schemas.openxmlformats.org/officeDocument/2006/math">
                    <m:r>
                      <a:rPr lang="en-US" sz="1350" i="1">
                        <a:latin typeface="Cambria Math" panose="02040503050406030204" pitchFamily="18" charset="0"/>
                      </a:rPr>
                      <m:t>𝑄</m:t>
                    </m:r>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oMath>
                </a14:m>
                <a:r>
                  <a:rPr lang="en-US" sz="1350" dirty="0" smtClean="0"/>
                  <a:t>, we typically employ the following policy:</a:t>
                </a:r>
                <a:endParaRPr lang="en-US" sz="1350" dirty="0"/>
              </a:p>
            </p:txBody>
          </p:sp>
        </mc:Choice>
        <mc:Fallback>
          <p:sp>
            <p:nvSpPr>
              <p:cNvPr id="21" name="TextBox 20">
                <a:extLst>
                  <a:ext uri="{FF2B5EF4-FFF2-40B4-BE49-F238E27FC236}">
                    <a16:creationId xmlns:a16="http://schemas.microsoft.com/office/drawing/2014/main" id="{BC9F4FDC-CB8F-430A-A11B-5D35F1536F05}"/>
                  </a:ext>
                </a:extLst>
              </p:cNvPr>
              <p:cNvSpPr txBox="1">
                <a:spLocks noRot="1" noChangeAspect="1" noMove="1" noResize="1" noEditPoints="1" noAdjustHandles="1" noChangeArrowheads="1" noChangeShapeType="1" noTextEdit="1"/>
              </p:cNvSpPr>
              <p:nvPr/>
            </p:nvSpPr>
            <p:spPr>
              <a:xfrm>
                <a:off x="966794" y="2165599"/>
                <a:ext cx="3797711" cy="1754326"/>
              </a:xfrm>
              <a:prstGeom prst="rect">
                <a:avLst/>
              </a:prstGeom>
              <a:blipFill>
                <a:blip r:embed="rId4"/>
                <a:stretch>
                  <a:fillRect l="-161" t="-347" b="-2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8A79284-B492-4C78-97E7-40F678C7428B}"/>
                  </a:ext>
                </a:extLst>
              </p:cNvPr>
              <p:cNvSpPr txBox="1"/>
              <p:nvPr/>
            </p:nvSpPr>
            <p:spPr>
              <a:xfrm>
                <a:off x="1457041" y="4142031"/>
                <a:ext cx="2354563" cy="3081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𝜋</m:t>
                      </m:r>
                      <m:d>
                        <m:dPr>
                          <m:ctrlPr>
                            <a:rPr lang="en-US" sz="1350" i="1">
                              <a:latin typeface="Cambria Math" panose="02040503050406030204" pitchFamily="18" charset="0"/>
                            </a:rPr>
                          </m:ctrlPr>
                        </m:dPr>
                        <m:e>
                          <m:r>
                            <a:rPr lang="en-US" sz="1350" i="1">
                              <a:latin typeface="Cambria Math" panose="02040503050406030204" pitchFamily="18" charset="0"/>
                            </a:rPr>
                            <m:t>𝑠</m:t>
                          </m:r>
                        </m:e>
                      </m:d>
                      <m:r>
                        <a:rPr lang="en-US" sz="1350" i="1">
                          <a:latin typeface="Cambria Math" panose="02040503050406030204" pitchFamily="18" charset="0"/>
                        </a:rPr>
                        <m:t>=</m:t>
                      </m:r>
                      <m:func>
                        <m:funcPr>
                          <m:ctrlPr>
                            <a:rPr lang="en-US" sz="1350" i="1">
                              <a:latin typeface="Cambria Math" panose="02040503050406030204" pitchFamily="18" charset="0"/>
                            </a:rPr>
                          </m:ctrlPr>
                        </m:funcPr>
                        <m:fName>
                          <m:limLow>
                            <m:limLowPr>
                              <m:ctrlPr>
                                <a:rPr lang="en-US" sz="1350" i="1">
                                  <a:latin typeface="Cambria Math" panose="02040503050406030204" pitchFamily="18" charset="0"/>
                                </a:rPr>
                              </m:ctrlPr>
                            </m:limLowPr>
                            <m:e>
                              <m:r>
                                <m:rPr>
                                  <m:sty m:val="p"/>
                                </m:rPr>
                                <a:rPr lang="en-US" sz="1350" b="0" i="0" smtClean="0">
                                  <a:latin typeface="Cambria Math" panose="02040503050406030204" pitchFamily="18" charset="0"/>
                                </a:rPr>
                                <m:t>arg</m:t>
                              </m:r>
                              <m:r>
                                <m:rPr>
                                  <m:sty m:val="p"/>
                                </m:rPr>
                                <a:rPr lang="en-US" sz="1350">
                                  <a:latin typeface="Cambria Math" panose="02040503050406030204" pitchFamily="18" charset="0"/>
                                </a:rPr>
                                <m:t>max</m:t>
                              </m:r>
                            </m:e>
                            <m:lim>
                              <m:r>
                                <a:rPr lang="en-US" sz="1350" i="1">
                                  <a:latin typeface="Cambria Math" panose="02040503050406030204" pitchFamily="18" charset="0"/>
                                </a:rPr>
                                <m:t>𝑎</m:t>
                              </m:r>
                            </m:lim>
                          </m:limLow>
                        </m:fName>
                        <m:e>
                          <m:r>
                            <a:rPr lang="en-US" sz="1350" i="1">
                              <a:latin typeface="Cambria Math" panose="02040503050406030204" pitchFamily="18" charset="0"/>
                            </a:rPr>
                            <m:t>𝑄</m:t>
                          </m:r>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e>
                      </m:func>
                    </m:oMath>
                  </m:oMathPara>
                </a14:m>
                <a:endParaRPr lang="en-US" sz="1350" dirty="0"/>
              </a:p>
            </p:txBody>
          </p:sp>
        </mc:Choice>
        <mc:Fallback>
          <p:sp>
            <p:nvSpPr>
              <p:cNvPr id="22" name="TextBox 21">
                <a:extLst>
                  <a:ext uri="{FF2B5EF4-FFF2-40B4-BE49-F238E27FC236}">
                    <a16:creationId xmlns:a16="http://schemas.microsoft.com/office/drawing/2014/main" id="{78A79284-B492-4C78-97E7-40F678C7428B}"/>
                  </a:ext>
                </a:extLst>
              </p:cNvPr>
              <p:cNvSpPr txBox="1">
                <a:spLocks noRot="1" noChangeAspect="1" noMove="1" noResize="1" noEditPoints="1" noAdjustHandles="1" noChangeArrowheads="1" noChangeShapeType="1" noTextEdit="1"/>
              </p:cNvSpPr>
              <p:nvPr/>
            </p:nvSpPr>
            <p:spPr>
              <a:xfrm>
                <a:off x="1457041" y="4142031"/>
                <a:ext cx="2354563" cy="308161"/>
              </a:xfrm>
              <a:prstGeom prst="rect">
                <a:avLst/>
              </a:prstGeom>
              <a:blipFill>
                <a:blip r:embed="rId5"/>
                <a:stretch>
                  <a:fillRect b="-9804"/>
                </a:stretch>
              </a:blipFill>
            </p:spPr>
            <p:txBody>
              <a:bodyPr/>
              <a:lstStyle/>
              <a:p>
                <a:r>
                  <a:rPr lang="en-US">
                    <a:noFill/>
                  </a:rPr>
                  <a:t> </a:t>
                </a:r>
              </a:p>
            </p:txBody>
          </p:sp>
        </mc:Fallback>
      </mc:AlternateContent>
    </p:spTree>
    <p:extLst>
      <p:ext uri="{BB962C8B-B14F-4D97-AF65-F5344CB8AC3E}">
        <p14:creationId xmlns:p14="http://schemas.microsoft.com/office/powerpoint/2010/main" val="370780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5F790AB7-DCB2-43D3-8578-BB32EF5B8D8F}"/>
                  </a:ext>
                </a:extLst>
              </p:cNvPr>
              <p:cNvSpPr/>
              <p:nvPr/>
            </p:nvSpPr>
            <p:spPr>
              <a:xfrm>
                <a:off x="860576" y="1468235"/>
                <a:ext cx="7290661" cy="475258"/>
              </a:xfrm>
              <a:prstGeom prst="rect">
                <a:avLst/>
              </a:prstGeom>
            </p:spPr>
            <p:txBody>
              <a:bodyPr wrap="square">
                <a:spAutoFit/>
              </a:bodyPr>
              <a:lstStyle/>
              <a:p>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𝑛𝑒𝑤</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lim>
                    </m:limLow>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r>
                      <a:rPr lang="en-US" b="0" i="1" smtClean="0">
                        <a:latin typeface="Cambria Math" panose="02040503050406030204" pitchFamily="18" charset="0"/>
                      </a:rPr>
                      <m:t>]</m:t>
                    </m:r>
                  </m:oMath>
                </a14:m>
                <a:endParaRPr lang="en-US" dirty="0"/>
              </a:p>
            </p:txBody>
          </p:sp>
        </mc:Choice>
        <mc:Fallback>
          <p:sp>
            <p:nvSpPr>
              <p:cNvPr id="20" name="Rectangle 19">
                <a:extLst>
                  <a:ext uri="{FF2B5EF4-FFF2-40B4-BE49-F238E27FC236}">
                    <a16:creationId xmlns:a16="http://schemas.microsoft.com/office/drawing/2014/main" id="{5F790AB7-DCB2-43D3-8578-BB32EF5B8D8F}"/>
                  </a:ext>
                </a:extLst>
              </p:cNvPr>
              <p:cNvSpPr>
                <a:spLocks noRot="1" noChangeAspect="1" noMove="1" noResize="1" noEditPoints="1" noAdjustHandles="1" noChangeArrowheads="1" noChangeShapeType="1" noTextEdit="1"/>
              </p:cNvSpPr>
              <p:nvPr/>
            </p:nvSpPr>
            <p:spPr>
              <a:xfrm>
                <a:off x="860576" y="1468235"/>
                <a:ext cx="7290661" cy="475258"/>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C261093-BA7E-4D64-A670-F25D7FC26ACE}"/>
              </a:ext>
            </a:extLst>
          </p:cNvPr>
          <p:cNvSpPr/>
          <p:nvPr/>
        </p:nvSpPr>
        <p:spPr>
          <a:xfrm>
            <a:off x="185985" y="-323220"/>
            <a:ext cx="8202784" cy="800219"/>
          </a:xfrm>
          <a:prstGeom prst="rect">
            <a:avLst/>
          </a:prstGeom>
        </p:spPr>
        <p:txBody>
          <a:bodyPr wrap="square">
            <a:spAutoFit/>
          </a:bodyPr>
          <a:lstStyle/>
          <a:p>
            <a:pPr marL="457189" lvl="1" defTabSz="457189"/>
            <a:endParaRPr lang="en-US" dirty="0">
              <a:solidFill>
                <a:prstClr val="black"/>
              </a:solidFill>
              <a:latin typeface="Calibri"/>
            </a:endParaRPr>
          </a:p>
          <a:p>
            <a:pPr marL="342892" lvl="1" algn="ctr" defTabSz="457189"/>
            <a:r>
              <a:rPr lang="en-US" sz="2800" b="1" dirty="0" smtClean="0">
                <a:solidFill>
                  <a:prstClr val="black"/>
                </a:solidFill>
                <a:latin typeface="Calibri"/>
              </a:rPr>
              <a:t>Q Learning</a:t>
            </a:r>
            <a:endParaRPr lang="en-US" sz="2800" b="1" dirty="0">
              <a:solidFill>
                <a:prstClr val="black"/>
              </a:solidFill>
              <a:latin typeface="Calibri"/>
            </a:endParaRPr>
          </a:p>
        </p:txBody>
      </p:sp>
      <p:sp>
        <p:nvSpPr>
          <p:cNvPr id="12" name="Left Brace 11">
            <a:extLst>
              <a:ext uri="{FF2B5EF4-FFF2-40B4-BE49-F238E27FC236}">
                <a16:creationId xmlns:a16="http://schemas.microsoft.com/office/drawing/2014/main" id="{00216C68-6A6B-4227-9E24-38620975BD37}"/>
              </a:ext>
            </a:extLst>
          </p:cNvPr>
          <p:cNvSpPr/>
          <p:nvPr/>
        </p:nvSpPr>
        <p:spPr>
          <a:xfrm rot="5400000">
            <a:off x="5249707" y="1003250"/>
            <a:ext cx="109068" cy="903893"/>
          </a:xfrm>
          <a:prstGeom prst="leftBrace">
            <a:avLst/>
          </a:prstGeom>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Left Brace 13">
            <a:extLst>
              <a:ext uri="{FF2B5EF4-FFF2-40B4-BE49-F238E27FC236}">
                <a16:creationId xmlns:a16="http://schemas.microsoft.com/office/drawing/2014/main" id="{13BF6A9F-CDBE-4837-A200-24A85F522F33}"/>
              </a:ext>
            </a:extLst>
          </p:cNvPr>
          <p:cNvSpPr/>
          <p:nvPr/>
        </p:nvSpPr>
        <p:spPr>
          <a:xfrm rot="16200000">
            <a:off x="7043521" y="1306498"/>
            <a:ext cx="132554" cy="1585647"/>
          </a:xfrm>
          <a:prstGeom prst="leftBrace">
            <a:avLst/>
          </a:prstGeom>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5" name="Straight Arrow Connector 14">
            <a:extLst>
              <a:ext uri="{FF2B5EF4-FFF2-40B4-BE49-F238E27FC236}">
                <a16:creationId xmlns:a16="http://schemas.microsoft.com/office/drawing/2014/main" id="{EA2B4FF1-3BD0-4020-94A1-61609E2C50A8}"/>
              </a:ext>
            </a:extLst>
          </p:cNvPr>
          <p:cNvCxnSpPr/>
          <p:nvPr/>
        </p:nvCxnSpPr>
        <p:spPr>
          <a:xfrm>
            <a:off x="6126259" y="1167997"/>
            <a:ext cx="0" cy="4114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17055FD-2597-4128-B2CB-6B200886D7E8}"/>
              </a:ext>
            </a:extLst>
          </p:cNvPr>
          <p:cNvSpPr txBox="1"/>
          <p:nvPr/>
        </p:nvSpPr>
        <p:spPr>
          <a:xfrm>
            <a:off x="4859660" y="905210"/>
            <a:ext cx="896528" cy="461665"/>
          </a:xfrm>
          <a:prstGeom prst="rect">
            <a:avLst/>
          </a:prstGeom>
          <a:noFill/>
        </p:spPr>
        <p:txBody>
          <a:bodyPr wrap="none" rtlCol="0">
            <a:spAutoFit/>
          </a:bodyPr>
          <a:lstStyle/>
          <a:p>
            <a:pPr algn="ctr"/>
            <a:r>
              <a:rPr lang="en-US" sz="1200" dirty="0">
                <a:solidFill>
                  <a:srgbClr val="FF0000"/>
                </a:solidFill>
              </a:rPr>
              <a:t>Immediate </a:t>
            </a:r>
          </a:p>
          <a:p>
            <a:pPr algn="ctr"/>
            <a:r>
              <a:rPr lang="en-US" sz="1200" dirty="0">
                <a:solidFill>
                  <a:srgbClr val="FF0000"/>
                </a:solidFill>
              </a:rPr>
              <a:t>Reward</a:t>
            </a:r>
          </a:p>
        </p:txBody>
      </p:sp>
      <p:sp>
        <p:nvSpPr>
          <p:cNvPr id="17" name="TextBox 16">
            <a:extLst>
              <a:ext uri="{FF2B5EF4-FFF2-40B4-BE49-F238E27FC236}">
                <a16:creationId xmlns:a16="http://schemas.microsoft.com/office/drawing/2014/main" id="{6EFF0E9A-7E22-4CB8-A2E0-98E5F8714986}"/>
              </a:ext>
            </a:extLst>
          </p:cNvPr>
          <p:cNvSpPr txBox="1"/>
          <p:nvPr/>
        </p:nvSpPr>
        <p:spPr>
          <a:xfrm>
            <a:off x="5987952" y="857211"/>
            <a:ext cx="2243691" cy="276999"/>
          </a:xfrm>
          <a:prstGeom prst="rect">
            <a:avLst/>
          </a:prstGeom>
          <a:noFill/>
        </p:spPr>
        <p:txBody>
          <a:bodyPr wrap="none" rtlCol="0">
            <a:spAutoFit/>
          </a:bodyPr>
          <a:lstStyle/>
          <a:p>
            <a:pPr algn="ctr"/>
            <a:r>
              <a:rPr lang="en-US" sz="1200" dirty="0">
                <a:solidFill>
                  <a:srgbClr val="FF0000"/>
                </a:solidFill>
              </a:rPr>
              <a:t>Discount Factor Between 0 and 1</a:t>
            </a:r>
          </a:p>
        </p:txBody>
      </p:sp>
      <p:sp>
        <p:nvSpPr>
          <p:cNvPr id="18" name="TextBox 17">
            <a:extLst>
              <a:ext uri="{FF2B5EF4-FFF2-40B4-BE49-F238E27FC236}">
                <a16:creationId xmlns:a16="http://schemas.microsoft.com/office/drawing/2014/main" id="{19B600DD-C11A-40E0-BC06-D3203F657F5B}"/>
              </a:ext>
            </a:extLst>
          </p:cNvPr>
          <p:cNvSpPr txBox="1"/>
          <p:nvPr/>
        </p:nvSpPr>
        <p:spPr>
          <a:xfrm>
            <a:off x="6225485" y="2320933"/>
            <a:ext cx="1768626" cy="646331"/>
          </a:xfrm>
          <a:prstGeom prst="rect">
            <a:avLst/>
          </a:prstGeom>
          <a:noFill/>
        </p:spPr>
        <p:txBody>
          <a:bodyPr wrap="none" rtlCol="0">
            <a:spAutoFit/>
          </a:bodyPr>
          <a:lstStyle/>
          <a:p>
            <a:pPr algn="ctr"/>
            <a:r>
              <a:rPr lang="en-US" sz="1200" dirty="0">
                <a:solidFill>
                  <a:srgbClr val="FF0000"/>
                </a:solidFill>
              </a:rPr>
              <a:t>Expected Future Rewards</a:t>
            </a:r>
          </a:p>
          <a:p>
            <a:pPr algn="ctr"/>
            <a:r>
              <a:rPr lang="en-US" sz="1200" dirty="0">
                <a:solidFill>
                  <a:srgbClr val="FF0000"/>
                </a:solidFill>
              </a:rPr>
              <a:t>Based on Optimal </a:t>
            </a:r>
          </a:p>
          <a:p>
            <a:pPr algn="ctr"/>
            <a:r>
              <a:rPr lang="en-US" sz="1200" dirty="0">
                <a:solidFill>
                  <a:srgbClr val="FF0000"/>
                </a:solidFill>
              </a:rPr>
              <a:t>Policy</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8AF3AA2-68B0-4791-94ED-42EFC6CFE1B3}"/>
                  </a:ext>
                </a:extLst>
              </p:cNvPr>
              <p:cNvSpPr txBox="1"/>
              <p:nvPr/>
            </p:nvSpPr>
            <p:spPr>
              <a:xfrm>
                <a:off x="1706126" y="755169"/>
                <a:ext cx="1971886" cy="300082"/>
              </a:xfrm>
              <a:prstGeom prst="rect">
                <a:avLst/>
              </a:prstGeom>
              <a:noFill/>
            </p:spPr>
            <p:txBody>
              <a:bodyPr wrap="none" rtlCol="0">
                <a:spAutoFit/>
              </a:bodyPr>
              <a:lstStyle/>
              <a:p>
                <a:r>
                  <a:rPr lang="en-US" sz="1350" dirty="0" smtClean="0">
                    <a:solidFill>
                      <a:srgbClr val="FF0000"/>
                    </a:solidFill>
                  </a:rPr>
                  <a:t>Learning rate,  </a:t>
                </a:r>
                <a14:m>
                  <m:oMath xmlns:m="http://schemas.openxmlformats.org/officeDocument/2006/math">
                    <m:r>
                      <a:rPr lang="en-US" sz="1350" i="1">
                        <a:solidFill>
                          <a:srgbClr val="FF0000"/>
                        </a:solidFill>
                        <a:latin typeface="Cambria Math" panose="02040503050406030204" pitchFamily="18" charset="0"/>
                      </a:rPr>
                      <m:t>𝛼</m:t>
                    </m:r>
                    <m:r>
                      <a:rPr lang="en-US" sz="1350" i="1">
                        <a:solidFill>
                          <a:srgbClr val="FF0000"/>
                        </a:solidFill>
                        <a:latin typeface="Cambria Math" panose="02040503050406030204" pitchFamily="18" charset="0"/>
                      </a:rPr>
                      <m:t>∈(0,1</m:t>
                    </m:r>
                    <m:r>
                      <a:rPr lang="en-US" sz="1350" i="1">
                        <a:solidFill>
                          <a:srgbClr val="FF0000"/>
                        </a:solidFill>
                        <a:latin typeface="Cambria Math" panose="02040503050406030204" pitchFamily="18" charset="0"/>
                      </a:rPr>
                      <m:t>]</m:t>
                    </m:r>
                  </m:oMath>
                </a14:m>
                <a:r>
                  <a:rPr lang="en-US" sz="1350" dirty="0">
                    <a:solidFill>
                      <a:srgbClr val="FF0000"/>
                    </a:solidFill>
                  </a:rPr>
                  <a:t>  </a:t>
                </a:r>
              </a:p>
            </p:txBody>
          </p:sp>
        </mc:Choice>
        <mc:Fallback>
          <p:sp>
            <p:nvSpPr>
              <p:cNvPr id="13" name="TextBox 12">
                <a:extLst>
                  <a:ext uri="{FF2B5EF4-FFF2-40B4-BE49-F238E27FC236}">
                    <a16:creationId xmlns:a16="http://schemas.microsoft.com/office/drawing/2014/main" id="{D8AF3AA2-68B0-4791-94ED-42EFC6CFE1B3}"/>
                  </a:ext>
                </a:extLst>
              </p:cNvPr>
              <p:cNvSpPr txBox="1">
                <a:spLocks noRot="1" noChangeAspect="1" noMove="1" noResize="1" noEditPoints="1" noAdjustHandles="1" noChangeArrowheads="1" noChangeShapeType="1" noTextEdit="1"/>
              </p:cNvSpPr>
              <p:nvPr/>
            </p:nvSpPr>
            <p:spPr>
              <a:xfrm>
                <a:off x="1706126" y="755169"/>
                <a:ext cx="1971886" cy="300082"/>
              </a:xfrm>
              <a:prstGeom prst="rect">
                <a:avLst/>
              </a:prstGeom>
              <a:blipFill>
                <a:blip r:embed="rId4"/>
                <a:stretch>
                  <a:fillRect l="-929" t="-4082" b="-20408"/>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2D0D8FA1-841F-4C1A-BA19-FD6F3D1043A5}"/>
              </a:ext>
            </a:extLst>
          </p:cNvPr>
          <p:cNvCxnSpPr/>
          <p:nvPr/>
        </p:nvCxnSpPr>
        <p:spPr>
          <a:xfrm>
            <a:off x="2904405" y="1089194"/>
            <a:ext cx="0" cy="490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D0D8FA1-841F-4C1A-BA19-FD6F3D1043A5}"/>
              </a:ext>
            </a:extLst>
          </p:cNvPr>
          <p:cNvCxnSpPr/>
          <p:nvPr/>
        </p:nvCxnSpPr>
        <p:spPr>
          <a:xfrm>
            <a:off x="2904405" y="1089195"/>
            <a:ext cx="1585184" cy="490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Left Brace 24">
            <a:extLst>
              <a:ext uri="{FF2B5EF4-FFF2-40B4-BE49-F238E27FC236}">
                <a16:creationId xmlns:a16="http://schemas.microsoft.com/office/drawing/2014/main" id="{4E18766E-C3A4-4F3E-8C06-7C7C5A1FF102}"/>
              </a:ext>
            </a:extLst>
          </p:cNvPr>
          <p:cNvSpPr/>
          <p:nvPr/>
        </p:nvSpPr>
        <p:spPr>
          <a:xfrm rot="16200000">
            <a:off x="3608445" y="1544486"/>
            <a:ext cx="196556" cy="9605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9B329D3-D330-4240-95AB-457B030217E8}"/>
                  </a:ext>
                </a:extLst>
              </p:cNvPr>
              <p:cNvSpPr txBox="1"/>
              <p:nvPr/>
            </p:nvSpPr>
            <p:spPr>
              <a:xfrm>
                <a:off x="2811622" y="2290538"/>
                <a:ext cx="2349105" cy="523220"/>
              </a:xfrm>
              <a:prstGeom prst="rect">
                <a:avLst/>
              </a:prstGeom>
              <a:noFill/>
            </p:spPr>
            <p:txBody>
              <a:bodyPr wrap="none" rtlCol="0">
                <a:spAutoFit/>
              </a:bodyPr>
              <a:lstStyle/>
              <a:p>
                <a:r>
                  <a:rPr lang="en-US" sz="1400" dirty="0" smtClean="0">
                    <a:solidFill>
                      <a:srgbClr val="FF0000"/>
                    </a:solidFill>
                  </a:rPr>
                  <a:t>Previous Estimate of Value of </a:t>
                </a:r>
              </a:p>
              <a:p>
                <a:pPr algn="ctr"/>
                <a:r>
                  <a:rPr lang="en-US" sz="1400" dirty="0">
                    <a:solidFill>
                      <a:srgbClr val="FF0000"/>
                    </a:solidFill>
                  </a:rPr>
                  <a:t>Action </a:t>
                </a:r>
                <a14:m>
                  <m:oMath xmlns:m="http://schemas.openxmlformats.org/officeDocument/2006/math">
                    <m:r>
                      <a:rPr lang="en-US" sz="1400" b="0" i="1" smtClean="0">
                        <a:solidFill>
                          <a:srgbClr val="FF0000"/>
                        </a:solidFill>
                        <a:latin typeface="Cambria Math" panose="02040503050406030204" pitchFamily="18" charset="0"/>
                      </a:rPr>
                      <m:t>𝑎</m:t>
                    </m:r>
                  </m:oMath>
                </a14:m>
                <a:r>
                  <a:rPr lang="en-US" sz="1400" dirty="0">
                    <a:solidFill>
                      <a:srgbClr val="FF0000"/>
                    </a:solidFill>
                  </a:rPr>
                  <a:t> when in state </a:t>
                </a:r>
                <a14:m>
                  <m:oMath xmlns:m="http://schemas.openxmlformats.org/officeDocument/2006/math">
                    <m:r>
                      <a:rPr lang="en-US" sz="1400" b="0" i="1" smtClean="0">
                        <a:solidFill>
                          <a:srgbClr val="FF0000"/>
                        </a:solidFill>
                        <a:latin typeface="Cambria Math" panose="02040503050406030204" pitchFamily="18" charset="0"/>
                      </a:rPr>
                      <m:t>𝑠</m:t>
                    </m:r>
                  </m:oMath>
                </a14:m>
                <a:endParaRPr lang="en-US" sz="1400" dirty="0">
                  <a:solidFill>
                    <a:srgbClr val="FF0000"/>
                  </a:solidFill>
                </a:endParaRPr>
              </a:p>
            </p:txBody>
          </p:sp>
        </mc:Choice>
        <mc:Fallback>
          <p:sp>
            <p:nvSpPr>
              <p:cNvPr id="26" name="TextBox 25">
                <a:extLst>
                  <a:ext uri="{FF2B5EF4-FFF2-40B4-BE49-F238E27FC236}">
                    <a16:creationId xmlns:a16="http://schemas.microsoft.com/office/drawing/2014/main" id="{79B329D3-D330-4240-95AB-457B030217E8}"/>
                  </a:ext>
                </a:extLst>
              </p:cNvPr>
              <p:cNvSpPr txBox="1">
                <a:spLocks noRot="1" noChangeAspect="1" noMove="1" noResize="1" noEditPoints="1" noAdjustHandles="1" noChangeArrowheads="1" noChangeShapeType="1" noTextEdit="1"/>
              </p:cNvSpPr>
              <p:nvPr/>
            </p:nvSpPr>
            <p:spPr>
              <a:xfrm>
                <a:off x="2811622" y="2290538"/>
                <a:ext cx="2349105" cy="523220"/>
              </a:xfrm>
              <a:prstGeom prst="rect">
                <a:avLst/>
              </a:prstGeom>
              <a:blipFill>
                <a:blip r:embed="rId5"/>
                <a:stretch>
                  <a:fillRect l="-777" t="-2326" b="-10465"/>
                </a:stretch>
              </a:blipFill>
            </p:spPr>
            <p:txBody>
              <a:bodyPr/>
              <a:lstStyle/>
              <a:p>
                <a:r>
                  <a:rPr lang="en-US">
                    <a:noFill/>
                  </a:rPr>
                  <a:t> </a:t>
                </a:r>
              </a:p>
            </p:txBody>
          </p:sp>
        </mc:Fallback>
      </mc:AlternateContent>
      <p:sp>
        <p:nvSpPr>
          <p:cNvPr id="27" name="Left Brace 26">
            <a:extLst>
              <a:ext uri="{FF2B5EF4-FFF2-40B4-BE49-F238E27FC236}">
                <a16:creationId xmlns:a16="http://schemas.microsoft.com/office/drawing/2014/main" id="{4E18766E-C3A4-4F3E-8C06-7C7C5A1FF102}"/>
              </a:ext>
            </a:extLst>
          </p:cNvPr>
          <p:cNvSpPr/>
          <p:nvPr/>
        </p:nvSpPr>
        <p:spPr>
          <a:xfrm rot="16200000">
            <a:off x="1427850" y="1504306"/>
            <a:ext cx="190540" cy="10348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9B329D3-D330-4240-95AB-457B030217E8}"/>
                  </a:ext>
                </a:extLst>
              </p:cNvPr>
              <p:cNvSpPr txBox="1"/>
              <p:nvPr/>
            </p:nvSpPr>
            <p:spPr>
              <a:xfrm>
                <a:off x="0" y="2290538"/>
                <a:ext cx="2356799" cy="523220"/>
              </a:xfrm>
              <a:prstGeom prst="rect">
                <a:avLst/>
              </a:prstGeom>
              <a:noFill/>
            </p:spPr>
            <p:txBody>
              <a:bodyPr wrap="none" rtlCol="0">
                <a:spAutoFit/>
              </a:bodyPr>
              <a:lstStyle/>
              <a:p>
                <a:r>
                  <a:rPr lang="en-US" sz="1400" dirty="0" smtClean="0">
                    <a:solidFill>
                      <a:srgbClr val="FF0000"/>
                    </a:solidFill>
                  </a:rPr>
                  <a:t>Updated </a:t>
                </a:r>
                <a:r>
                  <a:rPr lang="en-US" sz="1400" dirty="0">
                    <a:solidFill>
                      <a:srgbClr val="FF0000"/>
                    </a:solidFill>
                  </a:rPr>
                  <a:t>Estimate of Value of </a:t>
                </a:r>
              </a:p>
              <a:p>
                <a:pPr algn="ctr"/>
                <a:r>
                  <a:rPr lang="en-US" sz="1400" dirty="0">
                    <a:solidFill>
                      <a:srgbClr val="FF0000"/>
                    </a:solidFill>
                  </a:rPr>
                  <a:t>Action </a:t>
                </a:r>
                <a14:m>
                  <m:oMath xmlns:m="http://schemas.openxmlformats.org/officeDocument/2006/math">
                    <m:r>
                      <a:rPr lang="en-US" sz="1400" b="0" i="1" smtClean="0">
                        <a:solidFill>
                          <a:srgbClr val="FF0000"/>
                        </a:solidFill>
                        <a:latin typeface="Cambria Math" panose="02040503050406030204" pitchFamily="18" charset="0"/>
                      </a:rPr>
                      <m:t>𝑎</m:t>
                    </m:r>
                  </m:oMath>
                </a14:m>
                <a:r>
                  <a:rPr lang="en-US" sz="1400" dirty="0">
                    <a:solidFill>
                      <a:srgbClr val="FF0000"/>
                    </a:solidFill>
                  </a:rPr>
                  <a:t> when in state </a:t>
                </a:r>
                <a14:m>
                  <m:oMath xmlns:m="http://schemas.openxmlformats.org/officeDocument/2006/math">
                    <m:r>
                      <a:rPr lang="en-US" sz="1400" b="0" i="1" smtClean="0">
                        <a:solidFill>
                          <a:srgbClr val="FF0000"/>
                        </a:solidFill>
                        <a:latin typeface="Cambria Math" panose="02040503050406030204" pitchFamily="18" charset="0"/>
                      </a:rPr>
                      <m:t>𝑠</m:t>
                    </m:r>
                  </m:oMath>
                </a14:m>
                <a:endParaRPr lang="en-US" sz="1400" dirty="0">
                  <a:solidFill>
                    <a:srgbClr val="FF0000"/>
                  </a:solidFill>
                </a:endParaRPr>
              </a:p>
            </p:txBody>
          </p:sp>
        </mc:Choice>
        <mc:Fallback>
          <p:sp>
            <p:nvSpPr>
              <p:cNvPr id="28" name="TextBox 27">
                <a:extLst>
                  <a:ext uri="{FF2B5EF4-FFF2-40B4-BE49-F238E27FC236}">
                    <a16:creationId xmlns:a16="http://schemas.microsoft.com/office/drawing/2014/main" id="{79B329D3-D330-4240-95AB-457B030217E8}"/>
                  </a:ext>
                </a:extLst>
              </p:cNvPr>
              <p:cNvSpPr txBox="1">
                <a:spLocks noRot="1" noChangeAspect="1" noMove="1" noResize="1" noEditPoints="1" noAdjustHandles="1" noChangeArrowheads="1" noChangeShapeType="1" noTextEdit="1"/>
              </p:cNvSpPr>
              <p:nvPr/>
            </p:nvSpPr>
            <p:spPr>
              <a:xfrm>
                <a:off x="0" y="2290538"/>
                <a:ext cx="2356799" cy="523220"/>
              </a:xfrm>
              <a:prstGeom prst="rect">
                <a:avLst/>
              </a:prstGeom>
              <a:blipFill>
                <a:blip r:embed="rId6"/>
                <a:stretch>
                  <a:fillRect l="-775" t="-2326" b="-104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28E1C3DE-8153-4F0F-BA43-FE54C416DEE2}"/>
                  </a:ext>
                </a:extLst>
              </p:cNvPr>
              <p:cNvSpPr txBox="1"/>
              <p:nvPr/>
            </p:nvSpPr>
            <p:spPr>
              <a:xfrm>
                <a:off x="326972" y="3206638"/>
                <a:ext cx="8290254" cy="1447832"/>
              </a:xfrm>
              <a:prstGeom prst="rect">
                <a:avLst/>
              </a:prstGeom>
              <a:noFill/>
            </p:spPr>
            <p:txBody>
              <a:bodyPr wrap="square" rtlCol="0">
                <a:spAutoFit/>
              </a:bodyPr>
              <a:lstStyle/>
              <a:p>
                <a:pPr marL="214313" indent="-214313">
                  <a:buFont typeface="Wingdings" panose="05000000000000000000" pitchFamily="2" charset="2"/>
                  <a:buChar char="q"/>
                </a:pPr>
                <a:r>
                  <a:rPr lang="en-US" sz="1350" dirty="0" smtClean="0">
                    <a:solidFill>
                      <a:prstClr val="black"/>
                    </a:solidFill>
                  </a:rPr>
                  <a:t>Note: while we’re learning, we won’t always follow the </a:t>
                </a:r>
                <a:r>
                  <a:rPr lang="en-US" sz="1350" dirty="0">
                    <a:solidFill>
                      <a:prstClr val="black"/>
                    </a:solidFill>
                  </a:rPr>
                  <a:t>action defined by </a:t>
                </a:r>
                <a14:m>
                  <m:oMath xmlns:m="http://schemas.openxmlformats.org/officeDocument/2006/math">
                    <m:func>
                      <m:funcPr>
                        <m:ctrlPr>
                          <a:rPr lang="en-US" sz="1350" i="1">
                            <a:solidFill>
                              <a:prstClr val="black"/>
                            </a:solidFill>
                            <a:latin typeface="Cambria Math" panose="02040503050406030204" pitchFamily="18" charset="0"/>
                          </a:rPr>
                        </m:ctrlPr>
                      </m:funcPr>
                      <m:fName>
                        <m:r>
                          <m:rPr>
                            <m:lit/>
                          </m:rPr>
                          <a:rPr lang="en-US" sz="1350" i="1">
                            <a:solidFill>
                              <a:prstClr val="black"/>
                            </a:solidFill>
                            <a:latin typeface="Cambria Math" panose="02040503050406030204" pitchFamily="18" charset="0"/>
                          </a:rPr>
                          <m:t> </m:t>
                        </m:r>
                        <m:limLow>
                          <m:limLowPr>
                            <m:ctrlPr>
                              <a:rPr lang="en-US" sz="1350" i="1">
                                <a:solidFill>
                                  <a:prstClr val="black"/>
                                </a:solidFill>
                                <a:latin typeface="Cambria Math" panose="02040503050406030204" pitchFamily="18" charset="0"/>
                              </a:rPr>
                            </m:ctrlPr>
                          </m:limLowPr>
                          <m:e>
                            <m:r>
                              <m:rPr>
                                <m:sty m:val="p"/>
                              </m:rPr>
                              <a:rPr lang="en-US" sz="1350">
                                <a:solidFill>
                                  <a:prstClr val="black"/>
                                </a:solidFill>
                                <a:latin typeface="Cambria Math" panose="02040503050406030204" pitchFamily="18" charset="0"/>
                              </a:rPr>
                              <m:t>argmax</m:t>
                            </m:r>
                          </m:e>
                          <m:lim>
                            <m:r>
                              <a:rPr lang="en-US" sz="1350" i="1">
                                <a:solidFill>
                                  <a:prstClr val="black"/>
                                </a:solidFill>
                                <a:latin typeface="Cambria Math" panose="02040503050406030204" pitchFamily="18" charset="0"/>
                              </a:rPr>
                              <m:t>𝑎</m:t>
                            </m:r>
                          </m:lim>
                        </m:limLow>
                      </m:fName>
                      <m:e>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𝑄</m:t>
                            </m:r>
                          </m:e>
                          <m:sup>
                            <m:r>
                              <a:rPr lang="en-US" sz="1350" i="1">
                                <a:solidFill>
                                  <a:prstClr val="black"/>
                                </a:solidFill>
                                <a:latin typeface="Cambria Math" panose="02040503050406030204" pitchFamily="18" charset="0"/>
                              </a:rPr>
                              <m:t>𝑜𝑙𝑑</m:t>
                            </m:r>
                          </m:sup>
                        </m:sSup>
                        <m:r>
                          <a:rPr lang="en-US" sz="1350" i="1">
                            <a:solidFill>
                              <a:prstClr val="black"/>
                            </a:solidFill>
                            <a:latin typeface="Cambria Math" panose="02040503050406030204" pitchFamily="18" charset="0"/>
                          </a:rPr>
                          <m:t>(</m:t>
                        </m:r>
                        <m:r>
                          <a:rPr lang="en-US" sz="1350" b="0" i="1" smtClean="0">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𝑎</m:t>
                        </m:r>
                        <m:r>
                          <a:rPr lang="en-US" sz="1350" i="1">
                            <a:solidFill>
                              <a:prstClr val="black"/>
                            </a:solidFill>
                            <a:latin typeface="Cambria Math" panose="02040503050406030204" pitchFamily="18" charset="0"/>
                          </a:rPr>
                          <m:t>)</m:t>
                        </m:r>
                      </m:e>
                    </m:func>
                  </m:oMath>
                </a14:m>
                <a:endParaRPr lang="en-US" sz="1350" dirty="0">
                  <a:solidFill>
                    <a:prstClr val="black"/>
                  </a:solidFill>
                </a:endParaRPr>
              </a:p>
              <a:p>
                <a:pPr marL="214313" indent="-214313">
                  <a:buFont typeface="Wingdings" panose="05000000000000000000" pitchFamily="2" charset="2"/>
                  <a:buChar char="q"/>
                </a:pPr>
                <a:endParaRPr lang="en-US" sz="1350" dirty="0">
                  <a:solidFill>
                    <a:prstClr val="black"/>
                  </a:solidFill>
                </a:endParaRPr>
              </a:p>
              <a:p>
                <a:pPr marL="214313" indent="-214313">
                  <a:buFont typeface="Wingdings" panose="05000000000000000000" pitchFamily="2" charset="2"/>
                  <a:buChar char="q"/>
                </a:pPr>
                <a:r>
                  <a:rPr lang="en-US" sz="1350" dirty="0" smtClean="0">
                    <a:solidFill>
                      <a:prstClr val="black"/>
                    </a:solidFill>
                  </a:rPr>
                  <a:t>If we did, we would never learn more about alternative actions</a:t>
                </a:r>
                <a:endParaRPr lang="en-US" sz="1350" dirty="0">
                  <a:solidFill>
                    <a:prstClr val="black"/>
                  </a:solidFill>
                </a:endParaRPr>
              </a:p>
              <a:p>
                <a:pPr marL="214313" indent="-214313">
                  <a:buFont typeface="Wingdings" panose="05000000000000000000" pitchFamily="2" charset="2"/>
                  <a:buChar char="q"/>
                </a:pPr>
                <a:endParaRPr lang="en-US" sz="1350" dirty="0">
                  <a:solidFill>
                    <a:prstClr val="black"/>
                  </a:solidFill>
                </a:endParaRPr>
              </a:p>
              <a:p>
                <a:pPr marL="214313" indent="-214313">
                  <a:buFont typeface="Wingdings" panose="05000000000000000000" pitchFamily="2" charset="2"/>
                  <a:buChar char="q"/>
                </a:pPr>
                <a:r>
                  <a:rPr lang="en-US" sz="1350" dirty="0" smtClean="0">
                    <a:solidFill>
                      <a:prstClr val="black"/>
                    </a:solidFill>
                  </a:rPr>
                  <a:t>Most of the time, we’d like to advantage of actions we know are rewarding. But sometimes, we should explore alternative actions to see whether they might be better. This tradeoff is known as </a:t>
                </a:r>
                <a:r>
                  <a:rPr lang="en-US" sz="1350" i="1" dirty="0" smtClean="0">
                    <a:solidFill>
                      <a:prstClr val="black"/>
                    </a:solidFill>
                  </a:rPr>
                  <a:t>exploration versus exploitation.</a:t>
                </a:r>
                <a:endParaRPr lang="en-US" sz="1350" i="1" dirty="0">
                  <a:solidFill>
                    <a:prstClr val="black"/>
                  </a:solidFill>
                </a:endParaRPr>
              </a:p>
            </p:txBody>
          </p:sp>
        </mc:Choice>
        <mc:Fallback>
          <p:sp>
            <p:nvSpPr>
              <p:cNvPr id="29" name="TextBox 28">
                <a:extLst>
                  <a:ext uri="{FF2B5EF4-FFF2-40B4-BE49-F238E27FC236}">
                    <a16:creationId xmlns:a16="http://schemas.microsoft.com/office/drawing/2014/main" id="{28E1C3DE-8153-4F0F-BA43-FE54C416DEE2}"/>
                  </a:ext>
                </a:extLst>
              </p:cNvPr>
              <p:cNvSpPr txBox="1">
                <a:spLocks noRot="1" noChangeAspect="1" noMove="1" noResize="1" noEditPoints="1" noAdjustHandles="1" noChangeArrowheads="1" noChangeShapeType="1" noTextEdit="1"/>
              </p:cNvSpPr>
              <p:nvPr/>
            </p:nvSpPr>
            <p:spPr>
              <a:xfrm>
                <a:off x="326972" y="3206638"/>
                <a:ext cx="8290254" cy="1447832"/>
              </a:xfrm>
              <a:prstGeom prst="rect">
                <a:avLst/>
              </a:prstGeom>
              <a:blipFill>
                <a:blip r:embed="rId7"/>
                <a:stretch>
                  <a:fillRect l="-74" b="-3361"/>
                </a:stretch>
              </a:blipFill>
            </p:spPr>
            <p:txBody>
              <a:bodyPr/>
              <a:lstStyle/>
              <a:p>
                <a:r>
                  <a:rPr lang="en-US">
                    <a:noFill/>
                  </a:rPr>
                  <a:t> </a:t>
                </a:r>
              </a:p>
            </p:txBody>
          </p:sp>
        </mc:Fallback>
      </mc:AlternateContent>
    </p:spTree>
    <p:extLst>
      <p:ext uri="{BB962C8B-B14F-4D97-AF65-F5344CB8AC3E}">
        <p14:creationId xmlns:p14="http://schemas.microsoft.com/office/powerpoint/2010/main" val="3661238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5F790AB7-DCB2-43D3-8578-BB32EF5B8D8F}"/>
                  </a:ext>
                </a:extLst>
              </p:cNvPr>
              <p:cNvSpPr/>
              <p:nvPr/>
            </p:nvSpPr>
            <p:spPr>
              <a:xfrm>
                <a:off x="860576" y="1468235"/>
                <a:ext cx="7290661" cy="475258"/>
              </a:xfrm>
              <a:prstGeom prst="rect">
                <a:avLst/>
              </a:prstGeom>
            </p:spPr>
            <p:txBody>
              <a:bodyPr wrap="square">
                <a:spAutoFit/>
              </a:bodyPr>
              <a:lstStyle/>
              <a:p>
                <a:r>
                  <a:rPr lang="en-US" dirty="0" smtClean="0"/>
                  <a:t>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𝑛𝑒𝑤</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𝛼</m:t>
                        </m:r>
                      </m:e>
                    </m:d>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e>
                    </m:d>
                    <m:r>
                      <a:rPr lang="en-US" b="0" i="1" smtClean="0">
                        <a:latin typeface="Cambria Math" panose="02040503050406030204" pitchFamily="18" charset="0"/>
                      </a:rPr>
                      <m:t>+</m:t>
                    </m:r>
                    <m:r>
                      <a:rPr lang="en-US" i="1">
                        <a:latin typeface="Cambria Math" panose="02040503050406030204" pitchFamily="18" charset="0"/>
                      </a:rPr>
                      <m:t>𝛾</m:t>
                    </m:r>
                    <m:r>
                      <a:rPr lang="en-US" i="1">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max</m:t>
                        </m:r>
                      </m:e>
                      <m:lim>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lim>
                    </m:limLow>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𝑄</m:t>
                        </m:r>
                      </m:e>
                      <m:sup>
                        <m:r>
                          <a:rPr lang="en-US" i="1">
                            <a:latin typeface="Cambria Math" panose="02040503050406030204" pitchFamily="18" charset="0"/>
                          </a:rPr>
                          <m:t>𝑜𝑙𝑑</m:t>
                        </m:r>
                      </m:sup>
                    </m:sSup>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𝑎</m:t>
                            </m:r>
                          </m:e>
                          <m:sup>
                            <m:r>
                              <a:rPr lang="en-US" i="1">
                                <a:latin typeface="Cambria Math" panose="02040503050406030204" pitchFamily="18" charset="0"/>
                              </a:rPr>
                              <m:t>′</m:t>
                            </m:r>
                          </m:sup>
                        </m:sSup>
                      </m:e>
                    </m:d>
                    <m:r>
                      <a:rPr lang="en-US" b="0" i="1" smtClean="0">
                        <a:latin typeface="Cambria Math" panose="02040503050406030204" pitchFamily="18" charset="0"/>
                      </a:rPr>
                      <m:t>]</m:t>
                    </m:r>
                  </m:oMath>
                </a14:m>
                <a:endParaRPr lang="en-US" dirty="0"/>
              </a:p>
            </p:txBody>
          </p:sp>
        </mc:Choice>
        <mc:Fallback>
          <p:sp>
            <p:nvSpPr>
              <p:cNvPr id="20" name="Rectangle 19">
                <a:extLst>
                  <a:ext uri="{FF2B5EF4-FFF2-40B4-BE49-F238E27FC236}">
                    <a16:creationId xmlns:a16="http://schemas.microsoft.com/office/drawing/2014/main" id="{5F790AB7-DCB2-43D3-8578-BB32EF5B8D8F}"/>
                  </a:ext>
                </a:extLst>
              </p:cNvPr>
              <p:cNvSpPr>
                <a:spLocks noRot="1" noChangeAspect="1" noMove="1" noResize="1" noEditPoints="1" noAdjustHandles="1" noChangeArrowheads="1" noChangeShapeType="1" noTextEdit="1"/>
              </p:cNvSpPr>
              <p:nvPr/>
            </p:nvSpPr>
            <p:spPr>
              <a:xfrm>
                <a:off x="860576" y="1468235"/>
                <a:ext cx="7290661" cy="475258"/>
              </a:xfrm>
              <a:prstGeom prst="rect">
                <a:avLst/>
              </a:prstGeom>
              <a:blipFill>
                <a:blip r:embed="rId3"/>
                <a:stretch>
                  <a:fillRect/>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5C261093-BA7E-4D64-A670-F25D7FC26ACE}"/>
              </a:ext>
            </a:extLst>
          </p:cNvPr>
          <p:cNvSpPr/>
          <p:nvPr/>
        </p:nvSpPr>
        <p:spPr>
          <a:xfrm>
            <a:off x="185985" y="-323220"/>
            <a:ext cx="8202784" cy="800219"/>
          </a:xfrm>
          <a:prstGeom prst="rect">
            <a:avLst/>
          </a:prstGeom>
        </p:spPr>
        <p:txBody>
          <a:bodyPr wrap="square">
            <a:spAutoFit/>
          </a:bodyPr>
          <a:lstStyle/>
          <a:p>
            <a:pPr marL="457189" lvl="1" defTabSz="457189"/>
            <a:endParaRPr lang="en-US" dirty="0">
              <a:solidFill>
                <a:prstClr val="black"/>
              </a:solidFill>
              <a:latin typeface="Calibri"/>
            </a:endParaRPr>
          </a:p>
          <a:p>
            <a:pPr marL="342892" lvl="1" algn="ctr" defTabSz="457189"/>
            <a:r>
              <a:rPr lang="en-US" sz="2800" b="1" dirty="0" smtClean="0">
                <a:solidFill>
                  <a:prstClr val="black"/>
                </a:solidFill>
                <a:latin typeface="Calibri"/>
              </a:rPr>
              <a:t>Q Learning</a:t>
            </a:r>
            <a:endParaRPr lang="en-US" sz="2800" b="1" dirty="0">
              <a:solidFill>
                <a:prstClr val="black"/>
              </a:solidFill>
              <a:latin typeface="Calibri"/>
            </a:endParaRPr>
          </a:p>
        </p:txBody>
      </p:sp>
      <p:sp>
        <p:nvSpPr>
          <p:cNvPr id="12" name="Left Brace 11">
            <a:extLst>
              <a:ext uri="{FF2B5EF4-FFF2-40B4-BE49-F238E27FC236}">
                <a16:creationId xmlns:a16="http://schemas.microsoft.com/office/drawing/2014/main" id="{00216C68-6A6B-4227-9E24-38620975BD37}"/>
              </a:ext>
            </a:extLst>
          </p:cNvPr>
          <p:cNvSpPr/>
          <p:nvPr/>
        </p:nvSpPr>
        <p:spPr>
          <a:xfrm rot="5400000">
            <a:off x="5249707" y="1003250"/>
            <a:ext cx="109068" cy="903893"/>
          </a:xfrm>
          <a:prstGeom prst="leftBrace">
            <a:avLst/>
          </a:prstGeom>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4" name="Left Brace 13">
            <a:extLst>
              <a:ext uri="{FF2B5EF4-FFF2-40B4-BE49-F238E27FC236}">
                <a16:creationId xmlns:a16="http://schemas.microsoft.com/office/drawing/2014/main" id="{13BF6A9F-CDBE-4837-A200-24A85F522F33}"/>
              </a:ext>
            </a:extLst>
          </p:cNvPr>
          <p:cNvSpPr/>
          <p:nvPr/>
        </p:nvSpPr>
        <p:spPr>
          <a:xfrm rot="16200000">
            <a:off x="7043521" y="1306498"/>
            <a:ext cx="132554" cy="1585647"/>
          </a:xfrm>
          <a:prstGeom prst="leftBrace">
            <a:avLst/>
          </a:prstGeom>
        </p:spPr>
        <p:style>
          <a:lnRef idx="2">
            <a:schemeClr val="accent1"/>
          </a:lnRef>
          <a:fillRef idx="0">
            <a:schemeClr val="accent1"/>
          </a:fillRef>
          <a:effectRef idx="1">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5" name="Straight Arrow Connector 14">
            <a:extLst>
              <a:ext uri="{FF2B5EF4-FFF2-40B4-BE49-F238E27FC236}">
                <a16:creationId xmlns:a16="http://schemas.microsoft.com/office/drawing/2014/main" id="{EA2B4FF1-3BD0-4020-94A1-61609E2C50A8}"/>
              </a:ext>
            </a:extLst>
          </p:cNvPr>
          <p:cNvCxnSpPr/>
          <p:nvPr/>
        </p:nvCxnSpPr>
        <p:spPr>
          <a:xfrm>
            <a:off x="6126259" y="1167997"/>
            <a:ext cx="0" cy="41143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17055FD-2597-4128-B2CB-6B200886D7E8}"/>
              </a:ext>
            </a:extLst>
          </p:cNvPr>
          <p:cNvSpPr txBox="1"/>
          <p:nvPr/>
        </p:nvSpPr>
        <p:spPr>
          <a:xfrm>
            <a:off x="4859660" y="905210"/>
            <a:ext cx="896528" cy="461665"/>
          </a:xfrm>
          <a:prstGeom prst="rect">
            <a:avLst/>
          </a:prstGeom>
          <a:noFill/>
        </p:spPr>
        <p:txBody>
          <a:bodyPr wrap="none" rtlCol="0">
            <a:spAutoFit/>
          </a:bodyPr>
          <a:lstStyle/>
          <a:p>
            <a:pPr algn="ctr"/>
            <a:r>
              <a:rPr lang="en-US" sz="1200" dirty="0">
                <a:solidFill>
                  <a:srgbClr val="FF0000"/>
                </a:solidFill>
              </a:rPr>
              <a:t>Immediate </a:t>
            </a:r>
          </a:p>
          <a:p>
            <a:pPr algn="ctr"/>
            <a:r>
              <a:rPr lang="en-US" sz="1200" dirty="0">
                <a:solidFill>
                  <a:srgbClr val="FF0000"/>
                </a:solidFill>
              </a:rPr>
              <a:t>Reward</a:t>
            </a:r>
          </a:p>
        </p:txBody>
      </p:sp>
      <p:sp>
        <p:nvSpPr>
          <p:cNvPr id="17" name="TextBox 16">
            <a:extLst>
              <a:ext uri="{FF2B5EF4-FFF2-40B4-BE49-F238E27FC236}">
                <a16:creationId xmlns:a16="http://schemas.microsoft.com/office/drawing/2014/main" id="{6EFF0E9A-7E22-4CB8-A2E0-98E5F8714986}"/>
              </a:ext>
            </a:extLst>
          </p:cNvPr>
          <p:cNvSpPr txBox="1"/>
          <p:nvPr/>
        </p:nvSpPr>
        <p:spPr>
          <a:xfrm>
            <a:off x="5987952" y="857211"/>
            <a:ext cx="2243691" cy="276999"/>
          </a:xfrm>
          <a:prstGeom prst="rect">
            <a:avLst/>
          </a:prstGeom>
          <a:noFill/>
        </p:spPr>
        <p:txBody>
          <a:bodyPr wrap="none" rtlCol="0">
            <a:spAutoFit/>
          </a:bodyPr>
          <a:lstStyle/>
          <a:p>
            <a:pPr algn="ctr"/>
            <a:r>
              <a:rPr lang="en-US" sz="1200" dirty="0">
                <a:solidFill>
                  <a:srgbClr val="FF0000"/>
                </a:solidFill>
              </a:rPr>
              <a:t>Discount Factor Between 0 and 1</a:t>
            </a:r>
          </a:p>
        </p:txBody>
      </p:sp>
      <p:sp>
        <p:nvSpPr>
          <p:cNvPr id="18" name="TextBox 17">
            <a:extLst>
              <a:ext uri="{FF2B5EF4-FFF2-40B4-BE49-F238E27FC236}">
                <a16:creationId xmlns:a16="http://schemas.microsoft.com/office/drawing/2014/main" id="{19B600DD-C11A-40E0-BC06-D3203F657F5B}"/>
              </a:ext>
            </a:extLst>
          </p:cNvPr>
          <p:cNvSpPr txBox="1"/>
          <p:nvPr/>
        </p:nvSpPr>
        <p:spPr>
          <a:xfrm>
            <a:off x="6225485" y="2320933"/>
            <a:ext cx="1768626" cy="646331"/>
          </a:xfrm>
          <a:prstGeom prst="rect">
            <a:avLst/>
          </a:prstGeom>
          <a:noFill/>
        </p:spPr>
        <p:txBody>
          <a:bodyPr wrap="none" rtlCol="0">
            <a:spAutoFit/>
          </a:bodyPr>
          <a:lstStyle/>
          <a:p>
            <a:pPr algn="ctr"/>
            <a:r>
              <a:rPr lang="en-US" sz="1200" dirty="0">
                <a:solidFill>
                  <a:srgbClr val="FF0000"/>
                </a:solidFill>
              </a:rPr>
              <a:t>Expected Future Rewards</a:t>
            </a:r>
          </a:p>
          <a:p>
            <a:pPr algn="ctr"/>
            <a:r>
              <a:rPr lang="en-US" sz="1200" dirty="0">
                <a:solidFill>
                  <a:srgbClr val="FF0000"/>
                </a:solidFill>
              </a:rPr>
              <a:t>Based on Optimal </a:t>
            </a:r>
          </a:p>
          <a:p>
            <a:pPr algn="ctr"/>
            <a:r>
              <a:rPr lang="en-US" sz="1200" dirty="0">
                <a:solidFill>
                  <a:srgbClr val="FF0000"/>
                </a:solidFill>
              </a:rPr>
              <a:t>Policy</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8AF3AA2-68B0-4791-94ED-42EFC6CFE1B3}"/>
                  </a:ext>
                </a:extLst>
              </p:cNvPr>
              <p:cNvSpPr txBox="1"/>
              <p:nvPr/>
            </p:nvSpPr>
            <p:spPr>
              <a:xfrm>
                <a:off x="1706126" y="755169"/>
                <a:ext cx="1971886" cy="300082"/>
              </a:xfrm>
              <a:prstGeom prst="rect">
                <a:avLst/>
              </a:prstGeom>
              <a:noFill/>
            </p:spPr>
            <p:txBody>
              <a:bodyPr wrap="none" rtlCol="0">
                <a:spAutoFit/>
              </a:bodyPr>
              <a:lstStyle/>
              <a:p>
                <a:r>
                  <a:rPr lang="en-US" sz="1350" dirty="0" smtClean="0">
                    <a:solidFill>
                      <a:srgbClr val="FF0000"/>
                    </a:solidFill>
                  </a:rPr>
                  <a:t>Learning rate,  </a:t>
                </a:r>
                <a14:m>
                  <m:oMath xmlns:m="http://schemas.openxmlformats.org/officeDocument/2006/math">
                    <m:r>
                      <a:rPr lang="en-US" sz="1350" i="1">
                        <a:solidFill>
                          <a:srgbClr val="FF0000"/>
                        </a:solidFill>
                        <a:latin typeface="Cambria Math" panose="02040503050406030204" pitchFamily="18" charset="0"/>
                      </a:rPr>
                      <m:t>𝛼</m:t>
                    </m:r>
                    <m:r>
                      <a:rPr lang="en-US" sz="1350" i="1">
                        <a:solidFill>
                          <a:srgbClr val="FF0000"/>
                        </a:solidFill>
                        <a:latin typeface="Cambria Math" panose="02040503050406030204" pitchFamily="18" charset="0"/>
                      </a:rPr>
                      <m:t>∈(0,1</m:t>
                    </m:r>
                    <m:r>
                      <a:rPr lang="en-US" sz="1350" i="1">
                        <a:solidFill>
                          <a:srgbClr val="FF0000"/>
                        </a:solidFill>
                        <a:latin typeface="Cambria Math" panose="02040503050406030204" pitchFamily="18" charset="0"/>
                      </a:rPr>
                      <m:t>]</m:t>
                    </m:r>
                  </m:oMath>
                </a14:m>
                <a:r>
                  <a:rPr lang="en-US" sz="1350" dirty="0">
                    <a:solidFill>
                      <a:srgbClr val="FF0000"/>
                    </a:solidFill>
                  </a:rPr>
                  <a:t>  </a:t>
                </a:r>
              </a:p>
            </p:txBody>
          </p:sp>
        </mc:Choice>
        <mc:Fallback>
          <p:sp>
            <p:nvSpPr>
              <p:cNvPr id="13" name="TextBox 12">
                <a:extLst>
                  <a:ext uri="{FF2B5EF4-FFF2-40B4-BE49-F238E27FC236}">
                    <a16:creationId xmlns:a16="http://schemas.microsoft.com/office/drawing/2014/main" id="{D8AF3AA2-68B0-4791-94ED-42EFC6CFE1B3}"/>
                  </a:ext>
                </a:extLst>
              </p:cNvPr>
              <p:cNvSpPr txBox="1">
                <a:spLocks noRot="1" noChangeAspect="1" noMove="1" noResize="1" noEditPoints="1" noAdjustHandles="1" noChangeArrowheads="1" noChangeShapeType="1" noTextEdit="1"/>
              </p:cNvSpPr>
              <p:nvPr/>
            </p:nvSpPr>
            <p:spPr>
              <a:xfrm>
                <a:off x="1706126" y="755169"/>
                <a:ext cx="1971886" cy="300082"/>
              </a:xfrm>
              <a:prstGeom prst="rect">
                <a:avLst/>
              </a:prstGeom>
              <a:blipFill>
                <a:blip r:embed="rId4"/>
                <a:stretch>
                  <a:fillRect l="-929" t="-4082" b="-20408"/>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2D0D8FA1-841F-4C1A-BA19-FD6F3D1043A5}"/>
              </a:ext>
            </a:extLst>
          </p:cNvPr>
          <p:cNvCxnSpPr/>
          <p:nvPr/>
        </p:nvCxnSpPr>
        <p:spPr>
          <a:xfrm>
            <a:off x="2904405" y="1089194"/>
            <a:ext cx="0" cy="4902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2D0D8FA1-841F-4C1A-BA19-FD6F3D1043A5}"/>
              </a:ext>
            </a:extLst>
          </p:cNvPr>
          <p:cNvCxnSpPr/>
          <p:nvPr/>
        </p:nvCxnSpPr>
        <p:spPr>
          <a:xfrm>
            <a:off x="2904405" y="1089195"/>
            <a:ext cx="1585184" cy="4902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Left Brace 24">
            <a:extLst>
              <a:ext uri="{FF2B5EF4-FFF2-40B4-BE49-F238E27FC236}">
                <a16:creationId xmlns:a16="http://schemas.microsoft.com/office/drawing/2014/main" id="{4E18766E-C3A4-4F3E-8C06-7C7C5A1FF102}"/>
              </a:ext>
            </a:extLst>
          </p:cNvPr>
          <p:cNvSpPr/>
          <p:nvPr/>
        </p:nvSpPr>
        <p:spPr>
          <a:xfrm rot="16200000">
            <a:off x="3608445" y="1544486"/>
            <a:ext cx="196556" cy="9605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9B329D3-D330-4240-95AB-457B030217E8}"/>
                  </a:ext>
                </a:extLst>
              </p:cNvPr>
              <p:cNvSpPr txBox="1"/>
              <p:nvPr/>
            </p:nvSpPr>
            <p:spPr>
              <a:xfrm>
                <a:off x="2811622" y="2290538"/>
                <a:ext cx="2349105" cy="523220"/>
              </a:xfrm>
              <a:prstGeom prst="rect">
                <a:avLst/>
              </a:prstGeom>
              <a:noFill/>
            </p:spPr>
            <p:txBody>
              <a:bodyPr wrap="none" rtlCol="0">
                <a:spAutoFit/>
              </a:bodyPr>
              <a:lstStyle/>
              <a:p>
                <a:r>
                  <a:rPr lang="en-US" sz="1400" dirty="0" smtClean="0">
                    <a:solidFill>
                      <a:srgbClr val="FF0000"/>
                    </a:solidFill>
                  </a:rPr>
                  <a:t>Previous Estimate of Value of </a:t>
                </a:r>
              </a:p>
              <a:p>
                <a:pPr algn="ctr"/>
                <a:r>
                  <a:rPr lang="en-US" sz="1400" dirty="0">
                    <a:solidFill>
                      <a:srgbClr val="FF0000"/>
                    </a:solidFill>
                  </a:rPr>
                  <a:t>Action </a:t>
                </a:r>
                <a14:m>
                  <m:oMath xmlns:m="http://schemas.openxmlformats.org/officeDocument/2006/math">
                    <m:r>
                      <a:rPr lang="en-US" sz="1400" b="0" i="1" smtClean="0">
                        <a:solidFill>
                          <a:srgbClr val="FF0000"/>
                        </a:solidFill>
                        <a:latin typeface="Cambria Math" panose="02040503050406030204" pitchFamily="18" charset="0"/>
                      </a:rPr>
                      <m:t>𝑎</m:t>
                    </m:r>
                  </m:oMath>
                </a14:m>
                <a:r>
                  <a:rPr lang="en-US" sz="1400" dirty="0">
                    <a:solidFill>
                      <a:srgbClr val="FF0000"/>
                    </a:solidFill>
                  </a:rPr>
                  <a:t> when in state </a:t>
                </a:r>
                <a14:m>
                  <m:oMath xmlns:m="http://schemas.openxmlformats.org/officeDocument/2006/math">
                    <m:r>
                      <a:rPr lang="en-US" sz="1400" b="0" i="1" smtClean="0">
                        <a:solidFill>
                          <a:srgbClr val="FF0000"/>
                        </a:solidFill>
                        <a:latin typeface="Cambria Math" panose="02040503050406030204" pitchFamily="18" charset="0"/>
                      </a:rPr>
                      <m:t>𝑠</m:t>
                    </m:r>
                  </m:oMath>
                </a14:m>
                <a:endParaRPr lang="en-US" sz="1400" dirty="0">
                  <a:solidFill>
                    <a:srgbClr val="FF0000"/>
                  </a:solidFill>
                </a:endParaRPr>
              </a:p>
            </p:txBody>
          </p:sp>
        </mc:Choice>
        <mc:Fallback>
          <p:sp>
            <p:nvSpPr>
              <p:cNvPr id="26" name="TextBox 25">
                <a:extLst>
                  <a:ext uri="{FF2B5EF4-FFF2-40B4-BE49-F238E27FC236}">
                    <a16:creationId xmlns:a16="http://schemas.microsoft.com/office/drawing/2014/main" id="{79B329D3-D330-4240-95AB-457B030217E8}"/>
                  </a:ext>
                </a:extLst>
              </p:cNvPr>
              <p:cNvSpPr txBox="1">
                <a:spLocks noRot="1" noChangeAspect="1" noMove="1" noResize="1" noEditPoints="1" noAdjustHandles="1" noChangeArrowheads="1" noChangeShapeType="1" noTextEdit="1"/>
              </p:cNvSpPr>
              <p:nvPr/>
            </p:nvSpPr>
            <p:spPr>
              <a:xfrm>
                <a:off x="2811622" y="2290538"/>
                <a:ext cx="2349105" cy="523220"/>
              </a:xfrm>
              <a:prstGeom prst="rect">
                <a:avLst/>
              </a:prstGeom>
              <a:blipFill>
                <a:blip r:embed="rId5"/>
                <a:stretch>
                  <a:fillRect l="-777" t="-2326" b="-10465"/>
                </a:stretch>
              </a:blipFill>
            </p:spPr>
            <p:txBody>
              <a:bodyPr/>
              <a:lstStyle/>
              <a:p>
                <a:r>
                  <a:rPr lang="en-US">
                    <a:noFill/>
                  </a:rPr>
                  <a:t> </a:t>
                </a:r>
              </a:p>
            </p:txBody>
          </p:sp>
        </mc:Fallback>
      </mc:AlternateContent>
      <p:sp>
        <p:nvSpPr>
          <p:cNvPr id="27" name="Left Brace 26">
            <a:extLst>
              <a:ext uri="{FF2B5EF4-FFF2-40B4-BE49-F238E27FC236}">
                <a16:creationId xmlns:a16="http://schemas.microsoft.com/office/drawing/2014/main" id="{4E18766E-C3A4-4F3E-8C06-7C7C5A1FF102}"/>
              </a:ext>
            </a:extLst>
          </p:cNvPr>
          <p:cNvSpPr/>
          <p:nvPr/>
        </p:nvSpPr>
        <p:spPr>
          <a:xfrm rot="16200000">
            <a:off x="1427850" y="1504306"/>
            <a:ext cx="190540" cy="103487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79B329D3-D330-4240-95AB-457B030217E8}"/>
                  </a:ext>
                </a:extLst>
              </p:cNvPr>
              <p:cNvSpPr txBox="1"/>
              <p:nvPr/>
            </p:nvSpPr>
            <p:spPr>
              <a:xfrm>
                <a:off x="0" y="2290538"/>
                <a:ext cx="2356799" cy="523220"/>
              </a:xfrm>
              <a:prstGeom prst="rect">
                <a:avLst/>
              </a:prstGeom>
              <a:noFill/>
            </p:spPr>
            <p:txBody>
              <a:bodyPr wrap="none" rtlCol="0">
                <a:spAutoFit/>
              </a:bodyPr>
              <a:lstStyle/>
              <a:p>
                <a:r>
                  <a:rPr lang="en-US" sz="1400" dirty="0" smtClean="0">
                    <a:solidFill>
                      <a:srgbClr val="FF0000"/>
                    </a:solidFill>
                  </a:rPr>
                  <a:t>Updated </a:t>
                </a:r>
                <a:r>
                  <a:rPr lang="en-US" sz="1400" dirty="0">
                    <a:solidFill>
                      <a:srgbClr val="FF0000"/>
                    </a:solidFill>
                  </a:rPr>
                  <a:t>Estimate of Value of </a:t>
                </a:r>
              </a:p>
              <a:p>
                <a:pPr algn="ctr"/>
                <a:r>
                  <a:rPr lang="en-US" sz="1400" dirty="0">
                    <a:solidFill>
                      <a:srgbClr val="FF0000"/>
                    </a:solidFill>
                  </a:rPr>
                  <a:t>Action </a:t>
                </a:r>
                <a14:m>
                  <m:oMath xmlns:m="http://schemas.openxmlformats.org/officeDocument/2006/math">
                    <m:r>
                      <a:rPr lang="en-US" sz="1400" b="0" i="1" smtClean="0">
                        <a:solidFill>
                          <a:srgbClr val="FF0000"/>
                        </a:solidFill>
                        <a:latin typeface="Cambria Math" panose="02040503050406030204" pitchFamily="18" charset="0"/>
                      </a:rPr>
                      <m:t>𝑎</m:t>
                    </m:r>
                  </m:oMath>
                </a14:m>
                <a:r>
                  <a:rPr lang="en-US" sz="1400" dirty="0">
                    <a:solidFill>
                      <a:srgbClr val="FF0000"/>
                    </a:solidFill>
                  </a:rPr>
                  <a:t> when in state </a:t>
                </a:r>
                <a14:m>
                  <m:oMath xmlns:m="http://schemas.openxmlformats.org/officeDocument/2006/math">
                    <m:r>
                      <a:rPr lang="en-US" sz="1400" b="0" i="1" smtClean="0">
                        <a:solidFill>
                          <a:srgbClr val="FF0000"/>
                        </a:solidFill>
                        <a:latin typeface="Cambria Math" panose="02040503050406030204" pitchFamily="18" charset="0"/>
                      </a:rPr>
                      <m:t>𝑠</m:t>
                    </m:r>
                  </m:oMath>
                </a14:m>
                <a:endParaRPr lang="en-US" sz="1400" dirty="0">
                  <a:solidFill>
                    <a:srgbClr val="FF0000"/>
                  </a:solidFill>
                </a:endParaRPr>
              </a:p>
            </p:txBody>
          </p:sp>
        </mc:Choice>
        <mc:Fallback>
          <p:sp>
            <p:nvSpPr>
              <p:cNvPr id="28" name="TextBox 27">
                <a:extLst>
                  <a:ext uri="{FF2B5EF4-FFF2-40B4-BE49-F238E27FC236}">
                    <a16:creationId xmlns:a16="http://schemas.microsoft.com/office/drawing/2014/main" id="{79B329D3-D330-4240-95AB-457B030217E8}"/>
                  </a:ext>
                </a:extLst>
              </p:cNvPr>
              <p:cNvSpPr txBox="1">
                <a:spLocks noRot="1" noChangeAspect="1" noMove="1" noResize="1" noEditPoints="1" noAdjustHandles="1" noChangeArrowheads="1" noChangeShapeType="1" noTextEdit="1"/>
              </p:cNvSpPr>
              <p:nvPr/>
            </p:nvSpPr>
            <p:spPr>
              <a:xfrm>
                <a:off x="0" y="2290538"/>
                <a:ext cx="2356799" cy="523220"/>
              </a:xfrm>
              <a:prstGeom prst="rect">
                <a:avLst/>
              </a:prstGeom>
              <a:blipFill>
                <a:blip r:embed="rId6"/>
                <a:stretch>
                  <a:fillRect l="-775" t="-2326" b="-10465"/>
                </a:stretch>
              </a:blipFill>
            </p:spPr>
            <p:txBody>
              <a:bodyPr/>
              <a:lstStyle/>
              <a:p>
                <a:r>
                  <a:rPr lang="en-US">
                    <a:noFill/>
                  </a:rPr>
                  <a:t> </a:t>
                </a:r>
              </a:p>
            </p:txBody>
          </p:sp>
        </mc:Fallback>
      </mc:AlternateContent>
    </p:spTree>
    <p:extLst>
      <p:ext uri="{BB962C8B-B14F-4D97-AF65-F5344CB8AC3E}">
        <p14:creationId xmlns:p14="http://schemas.microsoft.com/office/powerpoint/2010/main" val="16804372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GRIDWORLD</a:t>
            </a:r>
            <a:endParaRPr lang="en-US" dirty="0"/>
          </a:p>
        </p:txBody>
      </p:sp>
      <p:sp>
        <p:nvSpPr>
          <p:cNvPr id="3" name="Text Placeholder 2"/>
          <p:cNvSpPr>
            <a:spLocks noGrp="1"/>
          </p:cNvSpPr>
          <p:nvPr>
            <p:ph type="body" idx="1"/>
          </p:nvPr>
        </p:nvSpPr>
        <p:spPr/>
        <p:txBody>
          <a:bodyPr/>
          <a:lstStyle/>
          <a:p>
            <a:r>
              <a:rPr lang="en-US" dirty="0" smtClean="0"/>
              <a:t>The canonical RL example…</a:t>
            </a:r>
            <a:endParaRPr lang="en-US" dirty="0"/>
          </a:p>
        </p:txBody>
      </p:sp>
    </p:spTree>
    <p:extLst>
      <p:ext uri="{BB962C8B-B14F-4D97-AF65-F5344CB8AC3E}">
        <p14:creationId xmlns:p14="http://schemas.microsoft.com/office/powerpoint/2010/main" val="20162014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383779B-05EA-4C89-BA09-362F8E9DAAA0}"/>
                  </a:ext>
                </a:extLst>
              </p:cNvPr>
              <p:cNvSpPr/>
              <p:nvPr/>
            </p:nvSpPr>
            <p:spPr>
              <a:xfrm>
                <a:off x="2408295" y="520028"/>
                <a:ext cx="3986669" cy="603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𝑄</m:t>
                          </m:r>
                        </m:e>
                        <m:sup>
                          <m:r>
                            <a:rPr lang="en-US" sz="1350" i="1">
                              <a:solidFill>
                                <a:prstClr val="black"/>
                              </a:solidFill>
                              <a:latin typeface="Cambria Math" panose="02040503050406030204" pitchFamily="18" charset="0"/>
                            </a:rPr>
                            <m:t>𝜋</m:t>
                          </m:r>
                        </m:sup>
                      </m:sSup>
                      <m:d>
                        <m:dPr>
                          <m:ctrlPr>
                            <a:rPr lang="en-US" sz="1350" i="1">
                              <a:solidFill>
                                <a:prstClr val="black"/>
                              </a:solidFill>
                              <a:latin typeface="Cambria Math" panose="02040503050406030204" pitchFamily="18" charset="0"/>
                            </a:rPr>
                          </m:ctrlPr>
                        </m:dPr>
                        <m:e>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𝑎</m:t>
                          </m:r>
                        </m:e>
                      </m:d>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𝑅</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𝑎</m:t>
                          </m:r>
                        </m:e>
                      </m:d>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𝛾</m:t>
                      </m:r>
                      <m:nary>
                        <m:naryPr>
                          <m:chr m:val="∑"/>
                          <m:supHide m:val="on"/>
                          <m:ctrlPr>
                            <a:rPr lang="en-US" sz="1350" i="1">
                              <a:solidFill>
                                <a:prstClr val="black"/>
                              </a:solidFill>
                              <a:latin typeface="Cambria Math" panose="02040503050406030204" pitchFamily="18" charset="0"/>
                            </a:rPr>
                          </m:ctrlPr>
                        </m:naryPr>
                        <m:sub>
                          <m:sSup>
                            <m:sSupPr>
                              <m:ctrlPr>
                                <a:rPr lang="en-US" sz="1350" i="1">
                                  <a:solidFill>
                                    <a:prstClr val="black"/>
                                  </a:solidFill>
                                  <a:latin typeface="Cambria Math" panose="02040503050406030204" pitchFamily="18" charset="0"/>
                                </a:rPr>
                              </m:ctrlPr>
                            </m:sSupPr>
                            <m:e>
                              <m:r>
                                <m:rPr>
                                  <m:brk m:alnAt="7"/>
                                </m:rPr>
                                <a:rPr lang="en-US" sz="1350" i="1">
                                  <a:solidFill>
                                    <a:prstClr val="black"/>
                                  </a:solidFill>
                                  <a:latin typeface="Cambria Math" panose="02040503050406030204" pitchFamily="18" charset="0"/>
                                </a:rPr>
                                <m:t>𝑠</m:t>
                              </m:r>
                            </m:e>
                            <m:sup>
                              <m:r>
                                <a:rPr lang="en-US" sz="1350" i="1">
                                  <a:solidFill>
                                    <a:prstClr val="black"/>
                                  </a:solidFill>
                                  <a:latin typeface="Cambria Math" panose="02040503050406030204" pitchFamily="18" charset="0"/>
                                </a:rPr>
                                <m:t>′</m:t>
                              </m:r>
                            </m:sup>
                          </m:sSup>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𝑆</m:t>
                          </m:r>
                        </m:sub>
                        <m:sup/>
                        <m:e>
                          <m:r>
                            <a:rPr lang="en-US" sz="1350" i="1">
                              <a:solidFill>
                                <a:prstClr val="black"/>
                              </a:solidFill>
                              <a:latin typeface="Cambria Math" panose="02040503050406030204" pitchFamily="18" charset="0"/>
                            </a:rPr>
                            <m:t>𝑃</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𝑎</m:t>
                              </m:r>
                              <m:r>
                                <a:rPr lang="en-US" sz="1350" i="1">
                                  <a:solidFill>
                                    <a:prstClr val="black"/>
                                  </a:solidFill>
                                  <a:latin typeface="Cambria Math" panose="02040503050406030204" pitchFamily="18" charset="0"/>
                                </a:rPr>
                                <m:t>,</m:t>
                              </m:r>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𝑠</m:t>
                                  </m:r>
                                </m:e>
                                <m:sup>
                                  <m:r>
                                    <a:rPr lang="en-US" sz="1350" i="1">
                                      <a:solidFill>
                                        <a:prstClr val="black"/>
                                      </a:solidFill>
                                      <a:latin typeface="Cambria Math" panose="02040503050406030204" pitchFamily="18" charset="0"/>
                                    </a:rPr>
                                    <m:t>′</m:t>
                                  </m:r>
                                </m:sup>
                              </m:sSup>
                            </m:e>
                          </m:d>
                          <m:func>
                            <m:funcPr>
                              <m:ctrlPr>
                                <a:rPr lang="en-US" sz="1350" i="1">
                                  <a:solidFill>
                                    <a:prstClr val="black"/>
                                  </a:solidFill>
                                  <a:latin typeface="Cambria Math" panose="02040503050406030204" pitchFamily="18" charset="0"/>
                                </a:rPr>
                              </m:ctrlPr>
                            </m:funcPr>
                            <m:fName>
                              <m:limLow>
                                <m:limLowPr>
                                  <m:ctrlPr>
                                    <a:rPr lang="en-US" sz="1350" i="1">
                                      <a:solidFill>
                                        <a:prstClr val="black"/>
                                      </a:solidFill>
                                      <a:latin typeface="Cambria Math" panose="02040503050406030204" pitchFamily="18" charset="0"/>
                                    </a:rPr>
                                  </m:ctrlPr>
                                </m:limLowPr>
                                <m:e>
                                  <m:r>
                                    <m:rPr>
                                      <m:sty m:val="p"/>
                                    </m:rPr>
                                    <a:rPr lang="en-US" sz="1350">
                                      <a:solidFill>
                                        <a:prstClr val="black"/>
                                      </a:solidFill>
                                      <a:latin typeface="Cambria Math" panose="02040503050406030204" pitchFamily="18" charset="0"/>
                                    </a:rPr>
                                    <m:t>max</m:t>
                                  </m:r>
                                </m:e>
                                <m:lim>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𝑎</m:t>
                                      </m:r>
                                    </m:e>
                                    <m:sup>
                                      <m:r>
                                        <a:rPr lang="en-US" sz="1350" i="1">
                                          <a:solidFill>
                                            <a:prstClr val="black"/>
                                          </a:solidFill>
                                          <a:latin typeface="Cambria Math" panose="02040503050406030204" pitchFamily="18" charset="0"/>
                                        </a:rPr>
                                        <m:t>′</m:t>
                                      </m:r>
                                    </m:sup>
                                  </m:sSup>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𝐴</m:t>
                                  </m:r>
                                </m:lim>
                              </m:limLow>
                            </m:fName>
                            <m:e>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𝑄</m:t>
                                  </m:r>
                                </m:e>
                                <m:sup>
                                  <m:r>
                                    <a:rPr lang="en-US" sz="1350" i="1">
                                      <a:solidFill>
                                        <a:prstClr val="black"/>
                                      </a:solidFill>
                                      <a:latin typeface="Cambria Math" panose="02040503050406030204" pitchFamily="18" charset="0"/>
                                    </a:rPr>
                                    <m:t>𝜋</m:t>
                                  </m:r>
                                </m:sup>
                              </m:sSup>
                              <m:r>
                                <a:rPr lang="en-US" sz="1350" i="1">
                                  <a:solidFill>
                                    <a:prstClr val="black"/>
                                  </a:solidFill>
                                  <a:latin typeface="Cambria Math" panose="02040503050406030204" pitchFamily="18" charset="0"/>
                                </a:rPr>
                                <m:t>(</m:t>
                              </m:r>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𝑠</m:t>
                                  </m:r>
                                </m:e>
                                <m:sup>
                                  <m:r>
                                    <a:rPr lang="en-US" sz="1350" i="1">
                                      <a:solidFill>
                                        <a:prstClr val="black"/>
                                      </a:solidFill>
                                      <a:latin typeface="Cambria Math" panose="02040503050406030204" pitchFamily="18" charset="0"/>
                                    </a:rPr>
                                    <m:t>′</m:t>
                                  </m:r>
                                </m:sup>
                              </m:sSup>
                              <m:r>
                                <a:rPr lang="en-US" sz="1350" i="1">
                                  <a:solidFill>
                                    <a:prstClr val="black"/>
                                  </a:solidFill>
                                  <a:latin typeface="Cambria Math" panose="02040503050406030204" pitchFamily="18" charset="0"/>
                                </a:rPr>
                                <m:t>,</m:t>
                              </m:r>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𝑎</m:t>
                                  </m:r>
                                </m:e>
                                <m:sup>
                                  <m:r>
                                    <a:rPr lang="en-US" sz="1350" i="1">
                                      <a:solidFill>
                                        <a:prstClr val="black"/>
                                      </a:solidFill>
                                      <a:latin typeface="Cambria Math" panose="02040503050406030204" pitchFamily="18" charset="0"/>
                                    </a:rPr>
                                    <m:t>′</m:t>
                                  </m:r>
                                </m:sup>
                              </m:sSup>
                              <m:r>
                                <a:rPr lang="en-US" sz="1350" i="1">
                                  <a:solidFill>
                                    <a:prstClr val="black"/>
                                  </a:solidFill>
                                  <a:latin typeface="Cambria Math" panose="02040503050406030204" pitchFamily="18" charset="0"/>
                                </a:rPr>
                                <m:t>)</m:t>
                              </m:r>
                            </m:e>
                          </m:func>
                        </m:e>
                      </m:nary>
                    </m:oMath>
                  </m:oMathPara>
                </a14:m>
                <a:endParaRPr lang="en-US" sz="1350" dirty="0"/>
              </a:p>
            </p:txBody>
          </p:sp>
        </mc:Choice>
        <mc:Fallback xmlns="">
          <p:sp>
            <p:nvSpPr>
              <p:cNvPr id="2" name="Rectangle 1">
                <a:extLst>
                  <a:ext uri="{FF2B5EF4-FFF2-40B4-BE49-F238E27FC236}">
                    <a16:creationId xmlns:a16="http://schemas.microsoft.com/office/drawing/2014/main" id="{4383779B-05EA-4C89-BA09-362F8E9DAAA0}"/>
                  </a:ext>
                </a:extLst>
              </p:cNvPr>
              <p:cNvSpPr>
                <a:spLocks noRot="1" noChangeAspect="1" noMove="1" noResize="1" noEditPoints="1" noAdjustHandles="1" noChangeArrowheads="1" noChangeShapeType="1" noTextEdit="1"/>
              </p:cNvSpPr>
              <p:nvPr/>
            </p:nvSpPr>
            <p:spPr>
              <a:xfrm>
                <a:off x="2408295" y="520028"/>
                <a:ext cx="3986669" cy="603755"/>
              </a:xfrm>
              <a:prstGeom prst="rect">
                <a:avLst/>
              </a:prstGeom>
              <a:blipFill>
                <a:blip r:embed="rId2"/>
                <a:stretch>
                  <a:fillRect t="-118182" b="-164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25C5DAE-9B71-4BDF-B981-7B975DEC0ADB}"/>
                  </a:ext>
                </a:extLst>
              </p:cNvPr>
              <p:cNvSpPr txBox="1"/>
              <p:nvPr/>
            </p:nvSpPr>
            <p:spPr>
              <a:xfrm>
                <a:off x="841514" y="1920076"/>
                <a:ext cx="7717690" cy="293670"/>
              </a:xfrm>
              <a:prstGeom prst="rect">
                <a:avLst/>
              </a:prstGeom>
              <a:noFill/>
            </p:spPr>
            <p:txBody>
              <a:bodyPr wrap="none" lIns="0" tIns="0" rIns="0" bIns="0" rtlCol="0">
                <a:spAutoFit/>
              </a:bodyPr>
              <a:lstStyle/>
              <a:p>
                <a14:m>
                  <m:oMath xmlns:m="http://schemas.openxmlformats.org/officeDocument/2006/math">
                    <m:sSup>
                      <m:sSupPr>
                        <m:ctrlPr>
                          <a:rPr lang="en-US" sz="1350" i="1" smtClean="0">
                            <a:latin typeface="Cambria Math" panose="02040503050406030204" pitchFamily="18" charset="0"/>
                          </a:rPr>
                        </m:ctrlPr>
                      </m:sSupPr>
                      <m:e>
                        <m:r>
                          <a:rPr lang="en-US" sz="1350" b="0" i="1" smtClean="0">
                            <a:latin typeface="Cambria Math" panose="02040503050406030204" pitchFamily="18" charset="0"/>
                          </a:rPr>
                          <m:t>𝑄</m:t>
                        </m:r>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𝑠</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𝑎</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r>
                          <a:rPr lang="en-US" sz="1350" i="1">
                            <a:latin typeface="Cambria Math" panose="02040503050406030204" pitchFamily="18" charset="0"/>
                          </a:rPr>
                          <m:t>𝜃</m:t>
                        </m:r>
                      </m:e>
                      <m:sup>
                        <m:r>
                          <a:rPr lang="en-US" sz="1350" i="1">
                            <a:latin typeface="Cambria Math" panose="02040503050406030204" pitchFamily="18" charset="0"/>
                          </a:rPr>
                          <m:t>𝑛𝑒𝑤</m:t>
                        </m:r>
                      </m:sup>
                    </m:sSup>
                    <m:r>
                      <a:rPr lang="en-US" sz="1350" b="0" i="1" smtClean="0">
                        <a:latin typeface="Cambria Math" panose="02040503050406030204" pitchFamily="18" charset="0"/>
                      </a:rPr>
                      <m:t>)=</m:t>
                    </m:r>
                    <m:r>
                      <a:rPr lang="en-US" sz="1350" b="0" i="1" smtClean="0">
                        <a:latin typeface="Cambria Math" panose="02040503050406030204" pitchFamily="18" charset="0"/>
                      </a:rPr>
                      <m:t>𝑄</m:t>
                    </m:r>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𝑠</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𝑎</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r>
                      <a:rPr lang="en-US" sz="1350" b="0" i="1" smtClean="0">
                        <a:latin typeface="Cambria Math" panose="02040503050406030204" pitchFamily="18" charset="0"/>
                      </a:rPr>
                      <m:t>+</m:t>
                    </m:r>
                    <m:r>
                      <a:rPr lang="en-US" sz="1350" i="1">
                        <a:latin typeface="Cambria Math" panose="02040503050406030204" pitchFamily="18" charset="0"/>
                      </a:rPr>
                      <m:t>𝛼</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𝑟</m:t>
                        </m:r>
                      </m:e>
                      <m:sub>
                        <m:r>
                          <a:rPr lang="en-US" sz="1350" i="1">
                            <a:latin typeface="Cambria Math" panose="02040503050406030204" pitchFamily="18" charset="0"/>
                          </a:rPr>
                          <m:t>𝑡</m:t>
                        </m:r>
                      </m:sub>
                    </m:sSub>
                    <m:r>
                      <a:rPr lang="en-US" sz="1350" i="1">
                        <a:latin typeface="Cambria Math" panose="02040503050406030204" pitchFamily="18" charset="0"/>
                      </a:rPr>
                      <m:t>+</m:t>
                    </m:r>
                    <m:r>
                      <a:rPr lang="en-US" sz="1350" i="1">
                        <a:latin typeface="Cambria Math" panose="02040503050406030204" pitchFamily="18" charset="0"/>
                      </a:rPr>
                      <m:t>𝛾</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r>
                      <a:rPr lang="en-US" sz="1350" i="1">
                        <a:latin typeface="Cambria Math" panose="02040503050406030204" pitchFamily="18" charset="0"/>
                      </a:rPr>
                      <m:t>𝑄</m:t>
                    </m:r>
                    <m:d>
                      <m:dPr>
                        <m:ctrlPr>
                          <a:rPr lang="en-US" sz="1350" i="1">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𝑠</m:t>
                            </m:r>
                          </m:e>
                          <m:sub>
                            <m:r>
                              <a:rPr lang="en-US" sz="1350" i="1">
                                <a:latin typeface="Cambria Math" panose="02040503050406030204" pitchFamily="18" charset="0"/>
                              </a:rPr>
                              <m:t>𝑡</m:t>
                            </m:r>
                            <m:r>
                              <a:rPr lang="en-US" sz="1350" i="1">
                                <a:latin typeface="Cambria Math" panose="02040503050406030204" pitchFamily="18" charset="0"/>
                              </a:rPr>
                              <m:t>+1</m:t>
                            </m:r>
                          </m:sub>
                          <m:sup>
                            <m:r>
                              <a:rPr lang="en-US" sz="1350" i="1">
                                <a:latin typeface="Cambria Math" panose="02040503050406030204" pitchFamily="18" charset="0"/>
                              </a:rPr>
                              <m:t>′</m:t>
                            </m:r>
                          </m:sup>
                        </m:sSub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e>
                    </m:d>
                    <m:r>
                      <a:rPr lang="en-US" sz="1350" i="1">
                        <a:latin typeface="Cambria Math" panose="02040503050406030204" pitchFamily="18" charset="0"/>
                      </a:rPr>
                      <m:t>−</m:t>
                    </m:r>
                    <m:r>
                      <a:rPr lang="en-US" sz="1350" i="1">
                        <a:latin typeface="Cambria Math" panose="02040503050406030204" pitchFamily="18" charset="0"/>
                      </a:rPr>
                      <m:t>𝑄</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sSup>
                          <m:sSupPr>
                            <m:ctrlPr>
                              <a:rPr lang="en-US" sz="1350" b="0" i="1" smtClean="0">
                                <a:latin typeface="Cambria Math" panose="02040503050406030204" pitchFamily="18" charset="0"/>
                              </a:rPr>
                            </m:ctrlPr>
                          </m:sSupPr>
                          <m:e>
                            <m:r>
                              <a:rPr lang="en-US" sz="1350" i="1">
                                <a:latin typeface="Cambria Math" panose="02040503050406030204" pitchFamily="18" charset="0"/>
                              </a:rPr>
                              <m:t>;</m:t>
                            </m:r>
                            <m:r>
                              <a:rPr lang="en-US" sz="1350" b="0" i="1" smtClean="0">
                                <a:latin typeface="Cambria Math" panose="02040503050406030204" pitchFamily="18" charset="0"/>
                              </a:rPr>
                              <m:t>𝜃</m:t>
                            </m:r>
                          </m:e>
                          <m:sup>
                            <m:r>
                              <a:rPr lang="en-US" sz="1350" b="0" i="1" smtClean="0">
                                <a:latin typeface="Cambria Math" panose="02040503050406030204" pitchFamily="18" charset="0"/>
                              </a:rPr>
                              <m:t>𝑜𝑙𝑑</m:t>
                            </m:r>
                          </m:sup>
                        </m:sSup>
                      </m:e>
                    </m:d>
                    <m:r>
                      <a:rPr lang="en-US" sz="1350" b="0" i="1" smtClean="0">
                        <a:latin typeface="Cambria Math" panose="02040503050406030204" pitchFamily="18" charset="0"/>
                      </a:rPr>
                      <m:t>]</m:t>
                    </m:r>
                    <m:sSub>
                      <m:sSubPr>
                        <m:ctrlPr>
                          <a:rPr lang="en-US" sz="1350" i="1">
                            <a:latin typeface="Cambria Math" panose="02040503050406030204" pitchFamily="18" charset="0"/>
                          </a:rPr>
                        </m:ctrlPr>
                      </m:sSubPr>
                      <m:e>
                        <m:r>
                          <a:rPr lang="en-US" sz="1350">
                            <a:latin typeface="Cambria Math" panose="02040503050406030204" pitchFamily="18" charset="0"/>
                          </a:rPr>
                          <m:t>𝛻</m:t>
                        </m:r>
                      </m:e>
                      <m:sub>
                        <m:r>
                          <a:rPr lang="en-US" sz="1350" i="1">
                            <a:latin typeface="Cambria Math" panose="02040503050406030204" pitchFamily="18" charset="0"/>
                          </a:rPr>
                          <m:t>𝜃</m:t>
                        </m:r>
                      </m:sub>
                    </m:sSub>
                    <m:r>
                      <m:rPr>
                        <m:sty m:val="p"/>
                      </m:rPr>
                      <a:rPr lang="en-US" sz="1350">
                        <a:latin typeface="Cambria Math" panose="02040503050406030204" pitchFamily="18" charset="0"/>
                      </a:rPr>
                      <m:t>Q</m:t>
                    </m:r>
                    <m:sSub>
                      <m:sSubPr>
                        <m:ctrlPr>
                          <a:rPr lang="en-US" sz="1350" i="1">
                            <a:latin typeface="Cambria Math" panose="02040503050406030204" pitchFamily="18" charset="0"/>
                          </a:rPr>
                        </m:ctrlPr>
                      </m:sSub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r>
                              <a:rPr lang="en-US" sz="1350">
                                <a:latin typeface="Cambria Math" panose="02040503050406030204" pitchFamily="18" charset="0"/>
                              </a:rPr>
                              <m:t>;</m:t>
                            </m:r>
                            <m:r>
                              <a:rPr lang="en-US" sz="1350" i="1">
                                <a:latin typeface="Cambria Math" panose="02040503050406030204" pitchFamily="18" charset="0"/>
                              </a:rPr>
                              <m:t>𝜃</m:t>
                            </m:r>
                          </m:e>
                        </m:d>
                      </m:e>
                      <m:sub>
                        <m:sSub>
                          <m:sSubPr>
                            <m:ctrlPr>
                              <a:rPr lang="en-US" sz="1350" i="1">
                                <a:latin typeface="Cambria Math" panose="02040503050406030204" pitchFamily="18" charset="0"/>
                              </a:rPr>
                            </m:ctrlPr>
                          </m:sSubPr>
                          <m:e>
                            <m:d>
                              <m:dPr>
                                <m:begChr m:val=""/>
                                <m:endChr m:val="|"/>
                                <m:ctrlPr>
                                  <a:rPr lang="en-US" sz="1350" i="1">
                                    <a:latin typeface="Cambria Math" panose="02040503050406030204" pitchFamily="18" charset="0"/>
                                  </a:rPr>
                                </m:ctrlPr>
                              </m:dPr>
                              <m:e>
                                <m:r>
                                  <a:rPr lang="en-US" sz="1350">
                                    <a:latin typeface="Cambria Math" panose="02040503050406030204" pitchFamily="18" charset="0"/>
                                  </a:rPr>
                                  <m:t>​</m:t>
                                </m:r>
                              </m:e>
                            </m:d>
                          </m:e>
                          <m:sub>
                            <m:r>
                              <a:rPr lang="en-US" sz="1350" i="1">
                                <a:latin typeface="Cambria Math" panose="02040503050406030204" pitchFamily="18" charset="0"/>
                              </a:rPr>
                              <m:t>𝜃</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sub>
                        </m:sSub>
                      </m:sub>
                    </m:sSub>
                  </m:oMath>
                </a14:m>
                <a:r>
                  <a:rPr lang="en-US" sz="1350" dirty="0"/>
                  <a:t>)</a:t>
                </a:r>
              </a:p>
            </p:txBody>
          </p:sp>
        </mc:Choice>
        <mc:Fallback xmlns="">
          <p:sp>
            <p:nvSpPr>
              <p:cNvPr id="3" name="TextBox 2">
                <a:extLst>
                  <a:ext uri="{FF2B5EF4-FFF2-40B4-BE49-F238E27FC236}">
                    <a16:creationId xmlns:a16="http://schemas.microsoft.com/office/drawing/2014/main" id="{425C5DAE-9B71-4BDF-B981-7B975DEC0ADB}"/>
                  </a:ext>
                </a:extLst>
              </p:cNvPr>
              <p:cNvSpPr txBox="1">
                <a:spLocks noRot="1" noChangeAspect="1" noMove="1" noResize="1" noEditPoints="1" noAdjustHandles="1" noChangeArrowheads="1" noChangeShapeType="1" noTextEdit="1"/>
              </p:cNvSpPr>
              <p:nvPr/>
            </p:nvSpPr>
            <p:spPr>
              <a:xfrm>
                <a:off x="841514" y="1920076"/>
                <a:ext cx="7717690" cy="293670"/>
              </a:xfrm>
              <a:prstGeom prst="rect">
                <a:avLst/>
              </a:prstGeom>
              <a:blipFill>
                <a:blip r:embed="rId3"/>
                <a:stretch>
                  <a:fillRect l="-1027" t="-54167" r="-237" b="-1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D5D45E-0BC5-4FA0-8C4A-E1B48E2B8FAB}"/>
                  </a:ext>
                </a:extLst>
              </p:cNvPr>
              <p:cNvSpPr txBox="1"/>
              <p:nvPr/>
            </p:nvSpPr>
            <p:spPr>
              <a:xfrm>
                <a:off x="1695335" y="2929755"/>
                <a:ext cx="6540252" cy="293670"/>
              </a:xfrm>
              <a:prstGeom prst="rect">
                <a:avLst/>
              </a:prstGeom>
              <a:noFill/>
            </p:spPr>
            <p:txBody>
              <a:bodyPr wrap="none" lIns="0" tIns="0" rIns="0" bIns="0" rtlCol="0">
                <a:spAutoFit/>
              </a:bodyPr>
              <a:lstStyle/>
              <a:p>
                <a14:m>
                  <m:oMath xmlns:m="http://schemas.openxmlformats.org/officeDocument/2006/math">
                    <m:r>
                      <m:rPr>
                        <m:sty m:val="p"/>
                      </m:rPr>
                      <a:rPr lang="en-US" sz="1350" i="0" smtClean="0">
                        <a:latin typeface="Cambria Math" panose="02040503050406030204" pitchFamily="18" charset="0"/>
                      </a:rPr>
                      <m:t>Δ</m:t>
                    </m:r>
                    <m:r>
                      <a:rPr lang="en-US" sz="1350" b="0" i="1" smtClean="0">
                        <a:latin typeface="Cambria Math" panose="02040503050406030204" pitchFamily="18" charset="0"/>
                      </a:rPr>
                      <m:t>𝜃</m:t>
                    </m:r>
                    <m:r>
                      <a:rPr lang="en-US" sz="1350" b="0" i="1" smtClean="0">
                        <a:latin typeface="Cambria Math" panose="02040503050406030204" pitchFamily="18" charset="0"/>
                      </a:rPr>
                      <m:t>=</m:t>
                    </m:r>
                    <m:r>
                      <a:rPr lang="en-US" sz="1350" i="1">
                        <a:latin typeface="Cambria Math" panose="02040503050406030204" pitchFamily="18" charset="0"/>
                      </a:rPr>
                      <m:t>𝛼</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𝑟</m:t>
                        </m:r>
                      </m:e>
                      <m:sub>
                        <m:r>
                          <a:rPr lang="en-US" sz="1350" i="1">
                            <a:latin typeface="Cambria Math" panose="02040503050406030204" pitchFamily="18" charset="0"/>
                          </a:rPr>
                          <m:t>𝑡</m:t>
                        </m:r>
                      </m:sub>
                    </m:sSub>
                    <m:r>
                      <a:rPr lang="en-US" sz="1350" i="1">
                        <a:latin typeface="Cambria Math" panose="02040503050406030204" pitchFamily="18" charset="0"/>
                      </a:rPr>
                      <m:t>+</m:t>
                    </m:r>
                    <m:r>
                      <a:rPr lang="en-US" sz="1350" i="1">
                        <a:latin typeface="Cambria Math" panose="02040503050406030204" pitchFamily="18" charset="0"/>
                      </a:rPr>
                      <m:t>𝛾</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r>
                      <a:rPr lang="en-US" sz="1350" i="1">
                        <a:latin typeface="Cambria Math" panose="02040503050406030204" pitchFamily="18" charset="0"/>
                      </a:rPr>
                      <m:t>𝑄</m:t>
                    </m:r>
                    <m:d>
                      <m:dPr>
                        <m:ctrlPr>
                          <a:rPr lang="en-US" sz="1350" i="1">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𝑠</m:t>
                            </m:r>
                          </m:e>
                          <m:sub>
                            <m:r>
                              <a:rPr lang="en-US" sz="1350" i="1">
                                <a:latin typeface="Cambria Math" panose="02040503050406030204" pitchFamily="18" charset="0"/>
                              </a:rPr>
                              <m:t>𝑡</m:t>
                            </m:r>
                            <m:r>
                              <a:rPr lang="en-US" sz="1350" i="1">
                                <a:latin typeface="Cambria Math" panose="02040503050406030204" pitchFamily="18" charset="0"/>
                              </a:rPr>
                              <m:t>+1</m:t>
                            </m:r>
                          </m:sub>
                          <m:sup>
                            <m:r>
                              <a:rPr lang="en-US" sz="1350" i="1">
                                <a:latin typeface="Cambria Math" panose="02040503050406030204" pitchFamily="18" charset="0"/>
                              </a:rPr>
                              <m:t>′</m:t>
                            </m:r>
                          </m:sup>
                        </m:sSub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e>
                    </m:d>
                    <m:r>
                      <a:rPr lang="en-US" sz="1350" i="1">
                        <a:latin typeface="Cambria Math" panose="02040503050406030204" pitchFamily="18" charset="0"/>
                      </a:rPr>
                      <m:t>−</m:t>
                    </m:r>
                    <m:r>
                      <a:rPr lang="en-US" sz="1350" i="1">
                        <a:latin typeface="Cambria Math" panose="02040503050406030204" pitchFamily="18" charset="0"/>
                      </a:rPr>
                      <m:t>𝑄</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sSup>
                          <m:sSupPr>
                            <m:ctrlPr>
                              <a:rPr lang="en-US" sz="1350" b="0" i="1" smtClean="0">
                                <a:latin typeface="Cambria Math" panose="02040503050406030204" pitchFamily="18" charset="0"/>
                              </a:rPr>
                            </m:ctrlPr>
                          </m:sSupPr>
                          <m:e>
                            <m:r>
                              <a:rPr lang="en-US" sz="1350" i="1">
                                <a:latin typeface="Cambria Math" panose="02040503050406030204" pitchFamily="18" charset="0"/>
                              </a:rPr>
                              <m:t>;</m:t>
                            </m:r>
                            <m:r>
                              <a:rPr lang="en-US" sz="1350" b="0" i="1" smtClean="0">
                                <a:latin typeface="Cambria Math" panose="02040503050406030204" pitchFamily="18" charset="0"/>
                              </a:rPr>
                              <m:t>𝜃</m:t>
                            </m:r>
                          </m:e>
                          <m:sup>
                            <m:r>
                              <a:rPr lang="en-US" sz="1350" b="0" i="1" smtClean="0">
                                <a:latin typeface="Cambria Math" panose="02040503050406030204" pitchFamily="18" charset="0"/>
                              </a:rPr>
                              <m:t>𝑜𝑙𝑑</m:t>
                            </m:r>
                          </m:sup>
                        </m:sSup>
                      </m:e>
                    </m:d>
                    <m:r>
                      <a:rPr lang="en-US" sz="1350" b="0" i="1" smtClean="0">
                        <a:latin typeface="Cambria Math" panose="02040503050406030204" pitchFamily="18" charset="0"/>
                      </a:rPr>
                      <m:t>]</m:t>
                    </m:r>
                    <m:sSub>
                      <m:sSubPr>
                        <m:ctrlPr>
                          <a:rPr lang="en-US" sz="1350" i="1">
                            <a:latin typeface="Cambria Math" panose="02040503050406030204" pitchFamily="18" charset="0"/>
                          </a:rPr>
                        </m:ctrlPr>
                      </m:sSubPr>
                      <m:e>
                        <m:r>
                          <a:rPr lang="en-US" sz="1350">
                            <a:latin typeface="Cambria Math" panose="02040503050406030204" pitchFamily="18" charset="0"/>
                          </a:rPr>
                          <m:t>𝛻</m:t>
                        </m:r>
                      </m:e>
                      <m:sub>
                        <m:r>
                          <a:rPr lang="en-US" sz="1350" i="1">
                            <a:latin typeface="Cambria Math" panose="02040503050406030204" pitchFamily="18" charset="0"/>
                          </a:rPr>
                          <m:t>𝜃</m:t>
                        </m:r>
                      </m:sub>
                    </m:sSub>
                    <m:r>
                      <m:rPr>
                        <m:sty m:val="p"/>
                      </m:rPr>
                      <a:rPr lang="en-US" sz="1350">
                        <a:latin typeface="Cambria Math" panose="02040503050406030204" pitchFamily="18" charset="0"/>
                      </a:rPr>
                      <m:t>Q</m:t>
                    </m:r>
                    <m:sSub>
                      <m:sSubPr>
                        <m:ctrlPr>
                          <a:rPr lang="en-US" sz="1350" i="1">
                            <a:latin typeface="Cambria Math" panose="02040503050406030204" pitchFamily="18" charset="0"/>
                          </a:rPr>
                        </m:ctrlPr>
                      </m:sSub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r>
                              <a:rPr lang="en-US" sz="1350">
                                <a:latin typeface="Cambria Math" panose="02040503050406030204" pitchFamily="18" charset="0"/>
                              </a:rPr>
                              <m:t>;</m:t>
                            </m:r>
                            <m:r>
                              <a:rPr lang="en-US" sz="1350" i="1">
                                <a:latin typeface="Cambria Math" panose="02040503050406030204" pitchFamily="18" charset="0"/>
                              </a:rPr>
                              <m:t>𝜃</m:t>
                            </m:r>
                          </m:e>
                        </m:d>
                      </m:e>
                      <m:sub>
                        <m:sSub>
                          <m:sSubPr>
                            <m:ctrlPr>
                              <a:rPr lang="en-US" sz="1350" i="1">
                                <a:latin typeface="Cambria Math" panose="02040503050406030204" pitchFamily="18" charset="0"/>
                              </a:rPr>
                            </m:ctrlPr>
                          </m:sSubPr>
                          <m:e>
                            <m:d>
                              <m:dPr>
                                <m:begChr m:val=""/>
                                <m:endChr m:val="|"/>
                                <m:ctrlPr>
                                  <a:rPr lang="en-US" sz="1350" i="1">
                                    <a:latin typeface="Cambria Math" panose="02040503050406030204" pitchFamily="18" charset="0"/>
                                  </a:rPr>
                                </m:ctrlPr>
                              </m:dPr>
                              <m:e>
                                <m:r>
                                  <a:rPr lang="en-US" sz="1350">
                                    <a:latin typeface="Cambria Math" panose="02040503050406030204" pitchFamily="18" charset="0"/>
                                  </a:rPr>
                                  <m:t>​</m:t>
                                </m:r>
                              </m:e>
                            </m:d>
                          </m:e>
                          <m:sub>
                            <m:r>
                              <a:rPr lang="en-US" sz="1350" i="1">
                                <a:latin typeface="Cambria Math" panose="02040503050406030204" pitchFamily="18" charset="0"/>
                              </a:rPr>
                              <m:t>𝜃</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sub>
                        </m:sSub>
                      </m:sub>
                    </m:sSub>
                  </m:oMath>
                </a14:m>
                <a:r>
                  <a:rPr lang="en-US" sz="1350" dirty="0"/>
                  <a:t>                     	  </a:t>
                </a:r>
              </a:p>
            </p:txBody>
          </p:sp>
        </mc:Choice>
        <mc:Fallback xmlns="">
          <p:sp>
            <p:nvSpPr>
              <p:cNvPr id="4" name="TextBox 3">
                <a:extLst>
                  <a:ext uri="{FF2B5EF4-FFF2-40B4-BE49-F238E27FC236}">
                    <a16:creationId xmlns:a16="http://schemas.microsoft.com/office/drawing/2014/main" id="{35D5D45E-0BC5-4FA0-8C4A-E1B48E2B8FAB}"/>
                  </a:ext>
                </a:extLst>
              </p:cNvPr>
              <p:cNvSpPr txBox="1">
                <a:spLocks noRot="1" noChangeAspect="1" noMove="1" noResize="1" noEditPoints="1" noAdjustHandles="1" noChangeArrowheads="1" noChangeShapeType="1" noTextEdit="1"/>
              </p:cNvSpPr>
              <p:nvPr/>
            </p:nvSpPr>
            <p:spPr>
              <a:xfrm>
                <a:off x="1695335" y="2929755"/>
                <a:ext cx="6540252" cy="293670"/>
              </a:xfrm>
              <a:prstGeom prst="rect">
                <a:avLst/>
              </a:prstGeom>
              <a:blipFill>
                <a:blip r:embed="rId4"/>
                <a:stretch>
                  <a:fillRect l="-932" t="-54167" b="-1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D4D28E-8AD9-4223-BCE5-938738DF9BBB}"/>
                  </a:ext>
                </a:extLst>
              </p:cNvPr>
              <p:cNvSpPr txBox="1"/>
              <p:nvPr/>
            </p:nvSpPr>
            <p:spPr>
              <a:xfrm>
                <a:off x="321673" y="4066271"/>
                <a:ext cx="8610562" cy="5775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b="0" i="1" smtClean="0">
                              <a:latin typeface="Cambria Math" panose="02040503050406030204" pitchFamily="18" charset="0"/>
                            </a:rPr>
                            <m:t>𝑄</m:t>
                          </m:r>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𝑠</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𝑎</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r>
                            <a:rPr lang="en-US" sz="1350" i="1">
                              <a:latin typeface="Cambria Math" panose="02040503050406030204" pitchFamily="18" charset="0"/>
                            </a:rPr>
                            <m:t>𝜃</m:t>
                          </m:r>
                        </m:e>
                        <m:sup>
                          <m:r>
                            <a:rPr lang="en-US" sz="1350" b="0" i="1" smtClean="0">
                              <a:latin typeface="Cambria Math" panose="02040503050406030204" pitchFamily="18" charset="0"/>
                            </a:rPr>
                            <m:t>𝑜𝑙𝑑</m:t>
                          </m:r>
                        </m:sup>
                      </m:sSup>
                      <m:r>
                        <a:rPr lang="en-US" sz="1350" b="0" i="1" smtClean="0">
                          <a:latin typeface="Cambria Math" panose="02040503050406030204" pitchFamily="18" charset="0"/>
                        </a:rPr>
                        <m:t>+</m:t>
                      </m:r>
                      <m:r>
                        <m:rPr>
                          <m:sty m:val="p"/>
                        </m:rPr>
                        <a:rPr lang="en-US" sz="1350" b="0" i="0" smtClean="0">
                          <a:latin typeface="Cambria Math" panose="02040503050406030204" pitchFamily="18" charset="0"/>
                        </a:rPr>
                        <m:t>Δ</m:t>
                      </m:r>
                      <m:r>
                        <a:rPr lang="en-US" sz="1350" b="0" i="1" smtClean="0">
                          <a:latin typeface="Cambria Math" panose="02040503050406030204" pitchFamily="18" charset="0"/>
                        </a:rPr>
                        <m:t>𝜃</m:t>
                      </m:r>
                      <m:r>
                        <a:rPr lang="en-US" sz="1350" b="0" i="1" smtClean="0">
                          <a:latin typeface="Cambria Math" panose="02040503050406030204" pitchFamily="18" charset="0"/>
                        </a:rPr>
                        <m:t>)≈</m:t>
                      </m:r>
                      <m:r>
                        <a:rPr lang="en-US" sz="1350" b="0" i="1" smtClean="0">
                          <a:latin typeface="Cambria Math" panose="02040503050406030204" pitchFamily="18" charset="0"/>
                        </a:rPr>
                        <m:t>𝑄</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𝑠</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𝑎</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e>
                      </m:d>
                      <m:r>
                        <a:rPr lang="en-US" sz="1350" b="0" i="1" smtClean="0">
                          <a:latin typeface="Cambria Math" panose="02040503050406030204" pitchFamily="18" charset="0"/>
                        </a:rPr>
                        <m:t>+</m:t>
                      </m:r>
                      <m:r>
                        <a:rPr lang="en-US" sz="1350" i="1">
                          <a:latin typeface="Cambria Math" panose="02040503050406030204" pitchFamily="18" charset="0"/>
                        </a:rPr>
                        <m:t>𝛼</m:t>
                      </m:r>
                      <m:r>
                        <a:rPr lang="en-US" sz="1350" i="1">
                          <a:latin typeface="Cambria Math" panose="02040503050406030204" pitchFamily="18" charset="0"/>
                        </a:rPr>
                        <m:t>⋅</m:t>
                      </m:r>
                      <m:d>
                        <m:dPr>
                          <m:begChr m:val="["/>
                          <m:endChr m:val="]"/>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𝑟</m:t>
                              </m:r>
                            </m:e>
                            <m:sub>
                              <m:r>
                                <a:rPr lang="en-US" sz="1350" i="1">
                                  <a:latin typeface="Cambria Math" panose="02040503050406030204" pitchFamily="18" charset="0"/>
                                </a:rPr>
                                <m:t>𝑡</m:t>
                              </m:r>
                            </m:sub>
                          </m:sSub>
                          <m:r>
                            <a:rPr lang="en-US" sz="1350" i="1">
                              <a:latin typeface="Cambria Math" panose="02040503050406030204" pitchFamily="18" charset="0"/>
                            </a:rPr>
                            <m:t>+</m:t>
                          </m:r>
                          <m:r>
                            <a:rPr lang="en-US" sz="1350" i="1">
                              <a:latin typeface="Cambria Math" panose="02040503050406030204" pitchFamily="18" charset="0"/>
                            </a:rPr>
                            <m:t>𝛾</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r>
                            <a:rPr lang="en-US" sz="1350" i="1">
                              <a:latin typeface="Cambria Math" panose="02040503050406030204" pitchFamily="18" charset="0"/>
                            </a:rPr>
                            <m:t>𝑄</m:t>
                          </m:r>
                          <m:d>
                            <m:dPr>
                              <m:ctrlPr>
                                <a:rPr lang="en-US" sz="1350" i="1">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𝑠</m:t>
                                  </m:r>
                                </m:e>
                                <m:sub>
                                  <m:r>
                                    <a:rPr lang="en-US" sz="1350" i="1">
                                      <a:latin typeface="Cambria Math" panose="02040503050406030204" pitchFamily="18" charset="0"/>
                                    </a:rPr>
                                    <m:t>𝑡</m:t>
                                  </m:r>
                                  <m:r>
                                    <a:rPr lang="en-US" sz="1350" i="1">
                                      <a:latin typeface="Cambria Math" panose="02040503050406030204" pitchFamily="18" charset="0"/>
                                    </a:rPr>
                                    <m:t>+1</m:t>
                                  </m:r>
                                </m:sub>
                                <m:sup>
                                  <m:r>
                                    <a:rPr lang="en-US" sz="1350" i="1">
                                      <a:latin typeface="Cambria Math" panose="02040503050406030204" pitchFamily="18" charset="0"/>
                                    </a:rPr>
                                    <m:t>′</m:t>
                                  </m:r>
                                </m:sup>
                              </m:sSub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e>
                          </m:d>
                          <m:r>
                            <a:rPr lang="en-US" sz="1350" i="1">
                              <a:latin typeface="Cambria Math" panose="02040503050406030204" pitchFamily="18" charset="0"/>
                            </a:rPr>
                            <m:t>−</m:t>
                          </m:r>
                          <m:r>
                            <a:rPr lang="en-US" sz="1350" i="1">
                              <a:latin typeface="Cambria Math" panose="02040503050406030204" pitchFamily="18" charset="0"/>
                            </a:rPr>
                            <m:t>𝑄</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sSup>
                                <m:sSupPr>
                                  <m:ctrlPr>
                                    <a:rPr lang="en-US" sz="1350" i="1">
                                      <a:latin typeface="Cambria Math" panose="02040503050406030204" pitchFamily="18" charset="0"/>
                                    </a:rPr>
                                  </m:ctrlPr>
                                </m:sSupPr>
                                <m:e>
                                  <m:r>
                                    <a:rPr lang="en-US" sz="1350" i="1">
                                      <a:latin typeface="Cambria Math" panose="02040503050406030204" pitchFamily="18" charset="0"/>
                                    </a:rPr>
                                    <m:t>;</m:t>
                                  </m:r>
                                  <m:r>
                                    <a:rPr lang="en-US" sz="1350" i="1">
                                      <a:latin typeface="Cambria Math" panose="02040503050406030204" pitchFamily="18" charset="0"/>
                                    </a:rPr>
                                    <m:t>𝜃</m:t>
                                  </m:r>
                                </m:e>
                                <m:sup>
                                  <m:r>
                                    <a:rPr lang="en-US" sz="1350" i="1">
                                      <a:latin typeface="Cambria Math" panose="02040503050406030204" pitchFamily="18" charset="0"/>
                                    </a:rPr>
                                    <m:t>𝑜𝑙𝑑</m:t>
                                  </m:r>
                                </m:sup>
                              </m:sSup>
                            </m:e>
                          </m:d>
                        </m:e>
                      </m:d>
                      <m:r>
                        <m:rPr>
                          <m:lit/>
                        </m:rPr>
                        <a:rPr lang="en-US" sz="1350" b="0" i="1" smtClean="0">
                          <a:latin typeface="Cambria Math" panose="02040503050406030204" pitchFamily="18" charset="0"/>
                        </a:rPr>
                        <m:t>||</m:t>
                      </m:r>
                      <m:sSub>
                        <m:sSubPr>
                          <m:ctrlPr>
                            <a:rPr lang="en-US" sz="1350" i="1">
                              <a:latin typeface="Cambria Math" panose="02040503050406030204" pitchFamily="18" charset="0"/>
                            </a:rPr>
                          </m:ctrlPr>
                        </m:sSubPr>
                        <m:e>
                          <m:r>
                            <a:rPr lang="en-US" sz="1350">
                              <a:latin typeface="Cambria Math" panose="02040503050406030204" pitchFamily="18" charset="0"/>
                            </a:rPr>
                            <m:t>𝛻</m:t>
                          </m:r>
                        </m:e>
                        <m:sub>
                          <m:r>
                            <a:rPr lang="en-US" sz="1350" i="1">
                              <a:latin typeface="Cambria Math" panose="02040503050406030204" pitchFamily="18" charset="0"/>
                            </a:rPr>
                            <m:t>𝜃</m:t>
                          </m:r>
                        </m:sub>
                      </m:sSub>
                      <m:r>
                        <m:rPr>
                          <m:sty m:val="p"/>
                        </m:rPr>
                        <a:rPr lang="en-US" sz="1350">
                          <a:latin typeface="Cambria Math" panose="02040503050406030204" pitchFamily="18" charset="0"/>
                        </a:rPr>
                        <m:t>Q</m:t>
                      </m:r>
                      <m:sSub>
                        <m:sSubPr>
                          <m:ctrlPr>
                            <a:rPr lang="en-US" sz="1350" i="1">
                              <a:latin typeface="Cambria Math" panose="02040503050406030204" pitchFamily="18" charset="0"/>
                            </a:rPr>
                          </m:ctrlPr>
                        </m:sSub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r>
                                <a:rPr lang="en-US" sz="1350">
                                  <a:latin typeface="Cambria Math" panose="02040503050406030204" pitchFamily="18" charset="0"/>
                                </a:rPr>
                                <m:t>;</m:t>
                              </m:r>
                              <m:r>
                                <a:rPr lang="en-US" sz="1350" i="1">
                                  <a:latin typeface="Cambria Math" panose="02040503050406030204" pitchFamily="18" charset="0"/>
                                </a:rPr>
                                <m:t>𝜃</m:t>
                              </m:r>
                            </m:e>
                          </m:d>
                        </m:e>
                        <m:sub>
                          <m:sSub>
                            <m:sSubPr>
                              <m:ctrlPr>
                                <a:rPr lang="en-US" sz="1350" i="1">
                                  <a:latin typeface="Cambria Math" panose="02040503050406030204" pitchFamily="18" charset="0"/>
                                </a:rPr>
                              </m:ctrlPr>
                            </m:sSubPr>
                            <m:e>
                              <m:d>
                                <m:dPr>
                                  <m:begChr m:val=""/>
                                  <m:endChr m:val="|"/>
                                  <m:ctrlPr>
                                    <a:rPr lang="en-US" sz="1350" i="1">
                                      <a:latin typeface="Cambria Math" panose="02040503050406030204" pitchFamily="18" charset="0"/>
                                    </a:rPr>
                                  </m:ctrlPr>
                                </m:dPr>
                                <m:e>
                                  <m:r>
                                    <a:rPr lang="en-US" sz="1350">
                                      <a:latin typeface="Cambria Math" panose="02040503050406030204" pitchFamily="18" charset="0"/>
                                    </a:rPr>
                                    <m:t>​</m:t>
                                  </m:r>
                                </m:e>
                              </m:d>
                            </m:e>
                            <m:sub>
                              <m:r>
                                <a:rPr lang="en-US" sz="1350" i="1">
                                  <a:latin typeface="Cambria Math" panose="02040503050406030204" pitchFamily="18" charset="0"/>
                                </a:rPr>
                                <m:t>𝜃</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sub>
                          </m:sSub>
                        </m:sub>
                      </m:sSub>
                      <m:r>
                        <m:rPr>
                          <m:lit/>
                        </m:rP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m:rPr>
                              <m:lit/>
                            </m:rPr>
                            <a:rPr lang="en-US" sz="1350" b="0" i="1" smtClean="0">
                              <a:latin typeface="Cambria Math" panose="02040503050406030204" pitchFamily="18" charset="0"/>
                            </a:rPr>
                            <m:t>|</m:t>
                          </m:r>
                        </m:e>
                        <m:sub>
                          <m:r>
                            <a:rPr lang="en-US" sz="1350" b="0" i="1" smtClean="0">
                              <a:latin typeface="Cambria Math" panose="02040503050406030204" pitchFamily="18" charset="0"/>
                            </a:rPr>
                            <m:t>2</m:t>
                          </m:r>
                        </m:sub>
                        <m:sup>
                          <m:r>
                            <a:rPr lang="en-US" sz="1350" b="0" i="1" smtClean="0">
                              <a:latin typeface="Cambria Math" panose="02040503050406030204" pitchFamily="18" charset="0"/>
                            </a:rPr>
                            <m:t>2</m:t>
                          </m:r>
                        </m:sup>
                      </m:sSubSup>
                    </m:oMath>
                  </m:oMathPara>
                </a14:m>
                <a:endParaRPr lang="en-US" sz="1350" dirty="0"/>
              </a:p>
              <a:p>
                <a:r>
                  <a:rPr lang="en-US" sz="1350" dirty="0"/>
                  <a:t>                     	  </a:t>
                </a:r>
              </a:p>
            </p:txBody>
          </p:sp>
        </mc:Choice>
        <mc:Fallback xmlns="">
          <p:sp>
            <p:nvSpPr>
              <p:cNvPr id="5" name="TextBox 4">
                <a:extLst>
                  <a:ext uri="{FF2B5EF4-FFF2-40B4-BE49-F238E27FC236}">
                    <a16:creationId xmlns:a16="http://schemas.microsoft.com/office/drawing/2014/main" id="{1AD4D28E-8AD9-4223-BCE5-938738DF9BBB}"/>
                  </a:ext>
                </a:extLst>
              </p:cNvPr>
              <p:cNvSpPr txBox="1">
                <a:spLocks noRot="1" noChangeAspect="1" noMove="1" noResize="1" noEditPoints="1" noAdjustHandles="1" noChangeArrowheads="1" noChangeShapeType="1" noTextEdit="1"/>
              </p:cNvSpPr>
              <p:nvPr/>
            </p:nvSpPr>
            <p:spPr>
              <a:xfrm>
                <a:off x="321673" y="4066271"/>
                <a:ext cx="8610562" cy="577530"/>
              </a:xfrm>
              <a:prstGeom prst="rect">
                <a:avLst/>
              </a:prstGeom>
              <a:blipFill>
                <a:blip r:embed="rId5"/>
                <a:stretch>
                  <a:fillRect t="-14737" b="-18947"/>
                </a:stretch>
              </a:blipFill>
            </p:spPr>
            <p:txBody>
              <a:bodyPr/>
              <a:lstStyle/>
              <a:p>
                <a:r>
                  <a:rPr lang="en-US">
                    <a:noFill/>
                  </a:rPr>
                  <a:t> </a:t>
                </a:r>
              </a:p>
            </p:txBody>
          </p:sp>
        </mc:Fallback>
      </mc:AlternateContent>
    </p:spTree>
    <p:extLst>
      <p:ext uri="{BB962C8B-B14F-4D97-AF65-F5344CB8AC3E}">
        <p14:creationId xmlns:p14="http://schemas.microsoft.com/office/powerpoint/2010/main" val="42171075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258E2-563C-EB4B-97C0-091923EFDB90}"/>
              </a:ext>
            </a:extLst>
          </p:cNvPr>
          <p:cNvSpPr>
            <a:spLocks noGrp="1"/>
          </p:cNvSpPr>
          <p:nvPr>
            <p:ph type="title"/>
          </p:nvPr>
        </p:nvSpPr>
        <p:spPr>
          <a:xfrm>
            <a:off x="6056450" y="267791"/>
            <a:ext cx="2724912" cy="1555433"/>
          </a:xfrm>
        </p:spPr>
        <p:txBody>
          <a:bodyPr>
            <a:normAutofit fontScale="90000"/>
          </a:bodyPr>
          <a:lstStyle/>
          <a:p>
            <a:r>
              <a:rPr lang="en-US" dirty="0" err="1"/>
              <a:t>Gridworld</a:t>
            </a:r>
            <a:r>
              <a:rPr lang="en-US" dirty="0"/>
              <a:t>:</a:t>
            </a:r>
            <a:br>
              <a:rPr lang="en-US" dirty="0"/>
            </a:br>
            <a:r>
              <a:rPr lang="en-US" b="1" dirty="0"/>
              <a:t>States</a:t>
            </a:r>
          </a:p>
        </p:txBody>
      </p:sp>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ext uri="{D42A27DB-BD31-4B8C-83A1-F6EECF244321}">
                <p14:modId xmlns:p14="http://schemas.microsoft.com/office/powerpoint/2010/main" val="1763011457"/>
              </p:ext>
            </p:extLst>
          </p:nvPr>
        </p:nvGraphicFramePr>
        <p:xfrm>
          <a:off x="307849" y="343063"/>
          <a:ext cx="5398008" cy="4192360"/>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1631848668"/>
                    </a:ext>
                  </a:extLst>
                </a:gridCol>
                <a:gridCol w="771144">
                  <a:extLst>
                    <a:ext uri="{9D8B030D-6E8A-4147-A177-3AD203B41FA5}">
                      <a16:colId xmlns:a16="http://schemas.microsoft.com/office/drawing/2014/main" val="3294065037"/>
                    </a:ext>
                  </a:extLst>
                </a:gridCol>
                <a:gridCol w="771144">
                  <a:extLst>
                    <a:ext uri="{9D8B030D-6E8A-4147-A177-3AD203B41FA5}">
                      <a16:colId xmlns:a16="http://schemas.microsoft.com/office/drawing/2014/main" val="231857575"/>
                    </a:ext>
                  </a:extLst>
                </a:gridCol>
                <a:gridCol w="771144">
                  <a:extLst>
                    <a:ext uri="{9D8B030D-6E8A-4147-A177-3AD203B41FA5}">
                      <a16:colId xmlns:a16="http://schemas.microsoft.com/office/drawing/2014/main" val="3159251005"/>
                    </a:ext>
                  </a:extLst>
                </a:gridCol>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0150436"/>
                  </a:ext>
                </a:extLst>
              </a:tr>
              <a:tr h="838472">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0020027"/>
                  </a:ext>
                </a:extLst>
              </a:tr>
              <a:tr h="838472">
                <a:tc>
                  <a:txBody>
                    <a:bodyPr/>
                    <a:lstStyle/>
                    <a:p>
                      <a:pPr algn="ctr"/>
                      <a:r>
                        <a:rPr lang="en-US" altLang="ja-JP" sz="1200" b="0" i="0" u="none" strike="noStrike" kern="1200" dirty="0">
                          <a:solidFill>
                            <a:schemeClr val="dk1"/>
                          </a:solidFill>
                          <a:effectLst/>
                          <a:latin typeface="+mn-lt"/>
                          <a:ea typeface="+mn-ea"/>
                          <a:cs typeface="+mn-cs"/>
                        </a:rPr>
                        <a:t>¯\_(</a:t>
                      </a:r>
                      <a:r>
                        <a:rPr lang="ja-JP" altLang="en-US" sz="1200" b="0" i="0" u="none" strike="noStrike" kern="1200">
                          <a:solidFill>
                            <a:schemeClr val="dk1"/>
                          </a:solidFill>
                          <a:effectLst/>
                          <a:latin typeface="+mn-lt"/>
                          <a:ea typeface="+mn-ea"/>
                          <a:cs typeface="+mn-cs"/>
                        </a:rPr>
                        <a:t>ツ</a:t>
                      </a:r>
                      <a:r>
                        <a:rPr lang="en-US" altLang="ja-JP" sz="1200" b="0" i="0" u="none" strike="noStrike" kern="1200" dirty="0">
                          <a:solidFill>
                            <a:schemeClr val="dk1"/>
                          </a:solidFill>
                          <a:effectLst/>
                          <a:latin typeface="+mn-lt"/>
                          <a:ea typeface="+mn-ea"/>
                          <a:cs typeface="+mn-cs"/>
                        </a:rPr>
                        <a:t>)_/¯</a:t>
                      </a:r>
                    </a:p>
                    <a:p>
                      <a:pPr algn="ctr"/>
                      <a:r>
                        <a:rPr lang="en-US" sz="1200" b="0" i="0" u="none" strike="noStrike" kern="1200" dirty="0">
                          <a:solidFill>
                            <a:schemeClr val="dk1"/>
                          </a:solidFill>
                          <a:effectLst/>
                          <a:latin typeface="+mn-lt"/>
                          <a:ea typeface="+mn-ea"/>
                          <a:cs typeface="+mn-cs"/>
                        </a:rPr>
                        <a:t>T</a:t>
                      </a:r>
                    </a:p>
                    <a:p>
                      <a:pPr algn="ctr"/>
                      <a:r>
                        <a:rPr lang="en-US" sz="1200" b="0" i="0" u="none" strike="noStrike" kern="1200" dirty="0">
                          <a:solidFill>
                            <a:schemeClr val="dk1"/>
                          </a:solidFill>
                          <a:effectLst/>
                          <a:latin typeface="+mn-lt"/>
                          <a:ea typeface="+mn-ea"/>
                          <a:cs typeface="+mn-cs"/>
                        </a:rPr>
                        <a:t>|</a:t>
                      </a:r>
                    </a:p>
                    <a:p>
                      <a:pPr algn="ctr"/>
                      <a:r>
                        <a:rPr lang="en-US" sz="1200" b="0" i="0" u="none" strike="noStrike" kern="1200" dirty="0">
                          <a:solidFill>
                            <a:schemeClr val="dk1"/>
                          </a:solidFill>
                          <a:effectLst/>
                          <a:latin typeface="+mn-lt"/>
                          <a:ea typeface="+mn-ea"/>
                          <a:cs typeface="+mn-cs"/>
                        </a:rPr>
                        <a:t>_/\_</a:t>
                      </a:r>
                      <a:endParaRPr lang="en-US" sz="12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400" b="1" dirty="0">
                          <a:latin typeface="+mn-lt"/>
                          <a:ea typeface="Apple Symbols" panose="02000000000000000000" pitchFamily="2" charset="-79"/>
                          <a:cs typeface="Arial" panose="020B0604020202020204" pitchFamily="34" charset="0"/>
                        </a:rPr>
                        <a:t>                 _______</a:t>
                      </a:r>
                    </a:p>
                    <a:p>
                      <a:pPr algn="l"/>
                      <a:r>
                        <a:rPr lang="en-US" sz="400" b="1" dirty="0">
                          <a:latin typeface="+mn-lt"/>
                          <a:ea typeface="Apple Symbols" panose="02000000000000000000" pitchFamily="2" charset="-79"/>
                          <a:cs typeface="Arial" panose="020B0604020202020204" pitchFamily="34" charset="0"/>
                        </a:rPr>
                        <a:t>               //     ||  \ \ </a:t>
                      </a:r>
                    </a:p>
                    <a:p>
                      <a:pPr algn="l"/>
                      <a:r>
                        <a:rPr lang="en-US" sz="400" b="1" dirty="0">
                          <a:latin typeface="+mn-lt"/>
                          <a:ea typeface="Apple Symbols" panose="02000000000000000000" pitchFamily="2" charset="-79"/>
                          <a:cs typeface="Arial" panose="020B0604020202020204" pitchFamily="34" charset="0"/>
                        </a:rPr>
                        <a:t>  _____//___||__\ \___</a:t>
                      </a:r>
                    </a:p>
                    <a:p>
                      <a:pPr algn="l"/>
                      <a:r>
                        <a:rPr lang="en-US" sz="400" b="1" dirty="0">
                          <a:latin typeface="+mn-lt"/>
                          <a:ea typeface="Apple Symbols" panose="02000000000000000000" pitchFamily="2" charset="-79"/>
                          <a:cs typeface="Arial" panose="020B0604020202020204" pitchFamily="34" charset="0"/>
                        </a:rPr>
                        <a:t>  )     _                     _        \ </a:t>
                      </a:r>
                    </a:p>
                    <a:p>
                      <a:pPr algn="l"/>
                      <a:r>
                        <a:rPr lang="en-US" sz="400" b="1" dirty="0">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5" name="Rectangle 4">
            <a:extLst>
              <a:ext uri="{FF2B5EF4-FFF2-40B4-BE49-F238E27FC236}">
                <a16:creationId xmlns:a16="http://schemas.microsoft.com/office/drawing/2014/main" id="{D254119C-EA26-644E-A0A1-D3E4E6BAF492}"/>
              </a:ext>
            </a:extLst>
          </p:cNvPr>
          <p:cNvSpPr/>
          <p:nvPr/>
        </p:nvSpPr>
        <p:spPr>
          <a:xfrm>
            <a:off x="6484001" y="2978280"/>
            <a:ext cx="1861101" cy="923330"/>
          </a:xfrm>
          <a:prstGeom prst="rect">
            <a:avLst/>
          </a:prstGeom>
        </p:spPr>
        <p:txBody>
          <a:bodyPr wrap="square">
            <a:spAutoFit/>
          </a:bodyPr>
          <a:lstStyle/>
          <a:p>
            <a:r>
              <a:rPr lang="en-US" dirty="0" smtClean="0"/>
              <a:t>The states are the different squares of </a:t>
            </a:r>
            <a:r>
              <a:rPr lang="en-US" dirty="0" err="1" smtClean="0"/>
              <a:t>gridworld</a:t>
            </a:r>
            <a:r>
              <a:rPr lang="en-US" dirty="0"/>
              <a:t>.</a:t>
            </a:r>
            <a:endParaRPr lang="en-US" dirty="0"/>
          </a:p>
        </p:txBody>
      </p:sp>
    </p:spTree>
    <p:extLst>
      <p:ext uri="{BB962C8B-B14F-4D97-AF65-F5344CB8AC3E}">
        <p14:creationId xmlns:p14="http://schemas.microsoft.com/office/powerpoint/2010/main" val="22584164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nvPr>
        </p:nvGraphicFramePr>
        <p:xfrm>
          <a:off x="1325880" y="712960"/>
          <a:ext cx="3428997" cy="3428997"/>
        </p:xfrm>
        <a:graphic>
          <a:graphicData uri="http://schemas.openxmlformats.org/drawingml/2006/table">
            <a:tbl>
              <a:tblPr firstRow="1" bandRow="1">
                <a:tableStyleId>{5C22544A-7EE6-4342-B048-85BDC9FD1C3A}</a:tableStyleId>
              </a:tblPr>
              <a:tblGrid>
                <a:gridCol w="1142999">
                  <a:extLst>
                    <a:ext uri="{9D8B030D-6E8A-4147-A177-3AD203B41FA5}">
                      <a16:colId xmlns:a16="http://schemas.microsoft.com/office/drawing/2014/main" val="3159251005"/>
                    </a:ext>
                  </a:extLst>
                </a:gridCol>
                <a:gridCol w="1142999">
                  <a:extLst>
                    <a:ext uri="{9D8B030D-6E8A-4147-A177-3AD203B41FA5}">
                      <a16:colId xmlns:a16="http://schemas.microsoft.com/office/drawing/2014/main" val="2093354464"/>
                    </a:ext>
                  </a:extLst>
                </a:gridCol>
                <a:gridCol w="1142999">
                  <a:extLst>
                    <a:ext uri="{9D8B030D-6E8A-4147-A177-3AD203B41FA5}">
                      <a16:colId xmlns:a16="http://schemas.microsoft.com/office/drawing/2014/main" val="2288444791"/>
                    </a:ext>
                  </a:extLst>
                </a:gridCol>
              </a:tblGrid>
              <a:tr h="1142999">
                <a:tc>
                  <a:txBody>
                    <a:bodyPr/>
                    <a:lstStyle/>
                    <a:p>
                      <a:pPr algn="ctr"/>
                      <a:endParaRPr lang="en-US" sz="1400" b="0" dirty="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UP</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0020027"/>
                  </a:ext>
                </a:extLst>
              </a:tr>
              <a:tr h="1142999">
                <a:tc>
                  <a:txBody>
                    <a:bodyPr/>
                    <a:lstStyle/>
                    <a:p>
                      <a:pPr algn="ctr"/>
                      <a:r>
                        <a:rPr lang="en-US" sz="1400" b="0" dirty="0">
                          <a:solidFill>
                            <a:schemeClr val="tx1"/>
                          </a:solidFill>
                        </a:rPr>
                        <a:t>LEFT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ja-JP" sz="1200" b="0" dirty="0">
                          <a:solidFill>
                            <a:schemeClr val="tx1"/>
                          </a:solidFill>
                        </a:rPr>
                        <a:t>¯\_(</a:t>
                      </a:r>
                      <a:r>
                        <a:rPr lang="ja-JP" altLang="en-US" sz="1200" b="0">
                          <a:solidFill>
                            <a:schemeClr val="tx1"/>
                          </a:solidFill>
                        </a:rPr>
                        <a:t>ツ</a:t>
                      </a:r>
                      <a:r>
                        <a:rPr lang="en-US" altLang="ja-JP" sz="1200" b="0" dirty="0">
                          <a:solidFill>
                            <a:schemeClr val="tx1"/>
                          </a:solidFill>
                        </a:rPr>
                        <a:t>)_/¯</a:t>
                      </a:r>
                    </a:p>
                    <a:p>
                      <a:pPr algn="ctr"/>
                      <a:r>
                        <a:rPr lang="en-US" sz="1200" b="0" dirty="0">
                          <a:solidFill>
                            <a:schemeClr val="tx1"/>
                          </a:solidFill>
                        </a:rPr>
                        <a:t>T</a:t>
                      </a:r>
                    </a:p>
                    <a:p>
                      <a:pPr algn="ctr"/>
                      <a:r>
                        <a:rPr lang="en-US" sz="1200" b="0" dirty="0">
                          <a:solidFill>
                            <a:schemeClr val="tx1"/>
                          </a:solidFill>
                        </a:rPr>
                        <a:t>|</a:t>
                      </a:r>
                    </a:p>
                    <a:p>
                      <a:pPr algn="ctr"/>
                      <a:r>
                        <a:rPr lang="en-US" sz="1200" b="0" dirty="0">
                          <a:solidFill>
                            <a:schemeClr val="tx1"/>
                          </a:solidFill>
                        </a:rPr>
                        <a:t>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b="0" dirty="0">
                          <a:solidFill>
                            <a:schemeClr val="tx1"/>
                          </a:solidFill>
                        </a:rPr>
                        <a:t>RIGHT</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1142999">
                <a:tc>
                  <a:txBody>
                    <a:bodyPr/>
                    <a:lstStyle/>
                    <a:p>
                      <a:pPr algn="ctr"/>
                      <a:endParaRPr lang="en-US" sz="1400" b="0">
                        <a:solidFill>
                          <a:schemeClr val="tx1"/>
                        </a:solidFill>
                      </a:endParaRPr>
                    </a:p>
                  </a:txBody>
                  <a:tcPr marL="68580" marR="68580" marT="34290" marB="3429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n-US" sz="1400" b="0" dirty="0">
                          <a:solidFill>
                            <a:schemeClr val="tx1"/>
                          </a:solidFill>
                        </a:rPr>
                        <a:t>DOWN</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400" b="0"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655584411"/>
                  </a:ext>
                </a:extLst>
              </a:tr>
            </a:tbl>
          </a:graphicData>
        </a:graphic>
      </p:graphicFrame>
      <p:sp>
        <p:nvSpPr>
          <p:cNvPr id="4" name="Up Arrow 3">
            <a:extLst>
              <a:ext uri="{FF2B5EF4-FFF2-40B4-BE49-F238E27FC236}">
                <a16:creationId xmlns:a16="http://schemas.microsoft.com/office/drawing/2014/main" id="{4D70160A-8FF9-3644-8C34-574D2096ED47}"/>
              </a:ext>
            </a:extLst>
          </p:cNvPr>
          <p:cNvSpPr/>
          <p:nvPr/>
        </p:nvSpPr>
        <p:spPr>
          <a:xfrm>
            <a:off x="2935223" y="1691640"/>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5" name="Up Arrow 4">
            <a:extLst>
              <a:ext uri="{FF2B5EF4-FFF2-40B4-BE49-F238E27FC236}">
                <a16:creationId xmlns:a16="http://schemas.microsoft.com/office/drawing/2014/main" id="{37F30071-CD13-304E-9C1C-17E6D36AC4E0}"/>
              </a:ext>
            </a:extLst>
          </p:cNvPr>
          <p:cNvSpPr/>
          <p:nvPr/>
        </p:nvSpPr>
        <p:spPr>
          <a:xfrm rot="5400000">
            <a:off x="3534155" y="2290298"/>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6" name="Up Arrow 5">
            <a:extLst>
              <a:ext uri="{FF2B5EF4-FFF2-40B4-BE49-F238E27FC236}">
                <a16:creationId xmlns:a16="http://schemas.microsoft.com/office/drawing/2014/main" id="{16B05652-42AE-0E49-8F25-86E3B1E4D1A4}"/>
              </a:ext>
            </a:extLst>
          </p:cNvPr>
          <p:cNvSpPr/>
          <p:nvPr/>
        </p:nvSpPr>
        <p:spPr>
          <a:xfrm rot="10800000">
            <a:off x="2935223" y="2880223"/>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7" name="Up Arrow 6">
            <a:extLst>
              <a:ext uri="{FF2B5EF4-FFF2-40B4-BE49-F238E27FC236}">
                <a16:creationId xmlns:a16="http://schemas.microsoft.com/office/drawing/2014/main" id="{E758049F-86BB-3A45-B3A8-B266803DB3B4}"/>
              </a:ext>
            </a:extLst>
          </p:cNvPr>
          <p:cNvSpPr/>
          <p:nvPr/>
        </p:nvSpPr>
        <p:spPr>
          <a:xfrm rot="16200000">
            <a:off x="2340860" y="2290298"/>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0" name="Title 1">
            <a:extLst>
              <a:ext uri="{FF2B5EF4-FFF2-40B4-BE49-F238E27FC236}">
                <a16:creationId xmlns:a16="http://schemas.microsoft.com/office/drawing/2014/main" id="{B023227B-436D-AB40-BBB4-80F45C3EC5F4}"/>
              </a:ext>
            </a:extLst>
          </p:cNvPr>
          <p:cNvSpPr txBox="1">
            <a:spLocks/>
          </p:cNvSpPr>
          <p:nvPr/>
        </p:nvSpPr>
        <p:spPr>
          <a:xfrm>
            <a:off x="6089904" y="343062"/>
            <a:ext cx="2724912" cy="1348578"/>
          </a:xfrm>
          <a:prstGeom prst="rect">
            <a:avLst/>
          </a:prstGeom>
        </p:spPr>
        <p:txBody>
          <a:bodyPr vert="horz" lIns="68580" tIns="34290" rIns="68580" bIns="34290" rtlCol="0" anchor="ctr">
            <a:normAutofit fontScale="97500" lnSpcReduction="1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a:t>Gridworld</a:t>
            </a:r>
            <a:r>
              <a:rPr lang="en-US" sz="4400" dirty="0"/>
              <a:t>:</a:t>
            </a:r>
            <a:br>
              <a:rPr lang="en-US" sz="4400" dirty="0"/>
            </a:br>
            <a:r>
              <a:rPr lang="en-US" sz="4400" b="1" dirty="0"/>
              <a:t>Actions</a:t>
            </a:r>
          </a:p>
        </p:txBody>
      </p:sp>
      <p:sp>
        <p:nvSpPr>
          <p:cNvPr id="11" name="Rectangle 10">
            <a:extLst>
              <a:ext uri="{FF2B5EF4-FFF2-40B4-BE49-F238E27FC236}">
                <a16:creationId xmlns:a16="http://schemas.microsoft.com/office/drawing/2014/main" id="{22FF712F-7EEC-6341-A225-591639C7292A}"/>
              </a:ext>
            </a:extLst>
          </p:cNvPr>
          <p:cNvSpPr/>
          <p:nvPr/>
        </p:nvSpPr>
        <p:spPr>
          <a:xfrm>
            <a:off x="6364219" y="2322301"/>
            <a:ext cx="2279267" cy="2031325"/>
          </a:xfrm>
          <a:prstGeom prst="rect">
            <a:avLst/>
          </a:prstGeom>
        </p:spPr>
        <p:txBody>
          <a:bodyPr wrap="square">
            <a:spAutoFit/>
          </a:bodyPr>
          <a:lstStyle/>
          <a:p>
            <a:r>
              <a:rPr lang="en-US" sz="2100" dirty="0" smtClean="0"/>
              <a:t>The actions are:</a:t>
            </a:r>
          </a:p>
          <a:p>
            <a:endParaRPr lang="en-US" sz="2100" dirty="0"/>
          </a:p>
          <a:p>
            <a:pPr marL="342900" indent="-342900">
              <a:buFontTx/>
              <a:buChar char="-"/>
            </a:pPr>
            <a:r>
              <a:rPr lang="en-US" sz="2100" dirty="0" smtClean="0"/>
              <a:t>Move left</a:t>
            </a:r>
          </a:p>
          <a:p>
            <a:pPr marL="342900" indent="-342900">
              <a:buFontTx/>
              <a:buChar char="-"/>
            </a:pPr>
            <a:r>
              <a:rPr lang="en-US" sz="2100" dirty="0" smtClean="0"/>
              <a:t>Move right</a:t>
            </a:r>
          </a:p>
          <a:p>
            <a:pPr marL="342900" indent="-342900">
              <a:buFontTx/>
              <a:buChar char="-"/>
            </a:pPr>
            <a:r>
              <a:rPr lang="en-US" sz="2100" dirty="0" smtClean="0"/>
              <a:t>Move up</a:t>
            </a:r>
          </a:p>
          <a:p>
            <a:pPr marL="342900" indent="-342900">
              <a:buFontTx/>
              <a:buChar char="-"/>
            </a:pPr>
            <a:r>
              <a:rPr lang="en-US" sz="2100" dirty="0" smtClean="0"/>
              <a:t>Move down</a:t>
            </a:r>
            <a:endParaRPr lang="en-US" sz="2100" dirty="0"/>
          </a:p>
        </p:txBody>
      </p:sp>
    </p:spTree>
    <p:extLst>
      <p:ext uri="{BB962C8B-B14F-4D97-AF65-F5344CB8AC3E}">
        <p14:creationId xmlns:p14="http://schemas.microsoft.com/office/powerpoint/2010/main" val="3471565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023227B-436D-AB40-BBB4-80F45C3EC5F4}"/>
              </a:ext>
            </a:extLst>
          </p:cNvPr>
          <p:cNvSpPr txBox="1">
            <a:spLocks/>
          </p:cNvSpPr>
          <p:nvPr/>
        </p:nvSpPr>
        <p:spPr>
          <a:xfrm>
            <a:off x="6089904" y="343062"/>
            <a:ext cx="2724912" cy="1348578"/>
          </a:xfrm>
          <a:prstGeom prst="rect">
            <a:avLst/>
          </a:prstGeom>
        </p:spPr>
        <p:txBody>
          <a:bodyPr vert="horz" lIns="68580" tIns="34290" rIns="68580" bIns="34290" rtlCol="0" anchor="ctr">
            <a:normAutofit fontScale="97500" lnSpcReduction="1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a:t>Gridworld</a:t>
            </a:r>
            <a:r>
              <a:rPr lang="en-US" sz="4400" dirty="0"/>
              <a:t>:</a:t>
            </a:r>
            <a:br>
              <a:rPr lang="en-US" sz="4400" dirty="0"/>
            </a:br>
            <a:r>
              <a:rPr lang="en-US" sz="4400" b="1" dirty="0"/>
              <a:t>Rewards</a:t>
            </a:r>
          </a:p>
        </p:txBody>
      </p:sp>
      <p:sp>
        <p:nvSpPr>
          <p:cNvPr id="2" name="TextBox 1">
            <a:extLst>
              <a:ext uri="{FF2B5EF4-FFF2-40B4-BE49-F238E27FC236}">
                <a16:creationId xmlns:a16="http://schemas.microsoft.com/office/drawing/2014/main" id="{1F1197DD-8E4C-7B44-9A04-E3BE36671E04}"/>
              </a:ext>
            </a:extLst>
          </p:cNvPr>
          <p:cNvSpPr txBox="1"/>
          <p:nvPr/>
        </p:nvSpPr>
        <p:spPr>
          <a:xfrm>
            <a:off x="1115568" y="1691640"/>
            <a:ext cx="4655188" cy="1477328"/>
          </a:xfrm>
          <a:prstGeom prst="rect">
            <a:avLst/>
          </a:prstGeom>
          <a:noFill/>
        </p:spPr>
        <p:txBody>
          <a:bodyPr wrap="square" rtlCol="0">
            <a:spAutoFit/>
          </a:bodyPr>
          <a:lstStyle/>
          <a:p>
            <a:pPr marL="214313" indent="-214313">
              <a:buFont typeface="Arial" panose="020B0604020202020204" pitchFamily="34" charset="0"/>
              <a:buChar char="•"/>
            </a:pPr>
            <a:r>
              <a:rPr lang="en-US" sz="3000" dirty="0"/>
              <a:t>1 for reaching</a:t>
            </a:r>
          </a:p>
          <a:p>
            <a:pPr marL="214313" indent="-214313">
              <a:buFont typeface="Arial" panose="020B0604020202020204" pitchFamily="34" charset="0"/>
              <a:buChar char="•"/>
            </a:pPr>
            <a:endParaRPr lang="en-US" sz="3000" dirty="0"/>
          </a:p>
          <a:p>
            <a:pPr marL="214313" indent="-214313">
              <a:buFont typeface="Arial" panose="020B0604020202020204" pitchFamily="34" charset="0"/>
              <a:buChar char="•"/>
            </a:pPr>
            <a:r>
              <a:rPr lang="en-US" sz="3000" dirty="0"/>
              <a:t>0 </a:t>
            </a:r>
            <a:r>
              <a:rPr lang="en-US" sz="3000" dirty="0" smtClean="0"/>
              <a:t>otherwise</a:t>
            </a:r>
            <a:endParaRPr lang="en-US" sz="3000" dirty="0"/>
          </a:p>
        </p:txBody>
      </p:sp>
      <p:graphicFrame>
        <p:nvGraphicFramePr>
          <p:cNvPr id="9" name="Table 8">
            <a:extLst>
              <a:ext uri="{FF2B5EF4-FFF2-40B4-BE49-F238E27FC236}">
                <a16:creationId xmlns:a16="http://schemas.microsoft.com/office/drawing/2014/main" id="{7859C2D0-8E62-6548-9F99-2BEA5DFDB2FD}"/>
              </a:ext>
            </a:extLst>
          </p:cNvPr>
          <p:cNvGraphicFramePr>
            <a:graphicFrameLocks noGrp="1"/>
          </p:cNvGraphicFramePr>
          <p:nvPr>
            <p:extLst>
              <p:ext uri="{D42A27DB-BD31-4B8C-83A1-F6EECF244321}">
                <p14:modId xmlns:p14="http://schemas.microsoft.com/office/powerpoint/2010/main" val="2299885161"/>
              </p:ext>
            </p:extLst>
          </p:nvPr>
        </p:nvGraphicFramePr>
        <p:xfrm>
          <a:off x="3718561" y="1452274"/>
          <a:ext cx="771144" cy="838472"/>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4119542891"/>
                    </a:ext>
                  </a:extLst>
                </a:gridCol>
              </a:tblGrid>
              <a:tr h="838472">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mn-lt"/>
                          <a:ea typeface="Apple Symbols" panose="02000000000000000000" pitchFamily="2" charset="-79"/>
                          <a:cs typeface="Arial" panose="020B0604020202020204" pitchFamily="34" charset="0"/>
                        </a:rPr>
                        <a:t>                 _______</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mn-lt"/>
                          <a:ea typeface="Apple Symbols" panose="02000000000000000000" pitchFamily="2" charset="-79"/>
                          <a:cs typeface="Arial" panose="020B0604020202020204" pitchFamily="34" charset="0"/>
                        </a:rPr>
                        <a:t>               //     ||  \ \ </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mn-lt"/>
                          <a:ea typeface="Apple Symbols" panose="02000000000000000000" pitchFamily="2" charset="-79"/>
                          <a:cs typeface="Arial" panose="020B0604020202020204" pitchFamily="34" charset="0"/>
                        </a:rPr>
                        <a:t>  _____//___||__\ \___</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mn-lt"/>
                          <a:ea typeface="Apple Symbols" panose="02000000000000000000" pitchFamily="2" charset="-79"/>
                          <a:cs typeface="Arial" panose="020B0604020202020204" pitchFamily="34" charset="0"/>
                        </a:rPr>
                        <a:t>  )     _                     _        \ </a:t>
                      </a: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400" b="1" i="0" u="none" strike="noStrike" kern="1200" cap="none" spc="0" normalizeH="0" baseline="0" noProof="0" dirty="0">
                          <a:ln>
                            <a:noFill/>
                          </a:ln>
                          <a:solidFill>
                            <a:prstClr val="black"/>
                          </a:solidFill>
                          <a:effectLst/>
                          <a:uLnTx/>
                          <a:uFillTx/>
                          <a:latin typeface="+mn-lt"/>
                          <a:ea typeface="Apple Symbols" panose="02000000000000000000" pitchFamily="2" charset="-79"/>
                          <a:cs typeface="Arial" panose="020B0604020202020204" pitchFamily="34" charset="0"/>
                        </a:rPr>
                        <a:t>  |_/   \________/  \___| ___\_/________\_/_____</a:t>
                      </a:r>
                      <a:endParaRPr lang="en-US" sz="1200" b="1" dirty="0">
                        <a:solidFill>
                          <a:schemeClr val="tx1"/>
                        </a:solidFill>
                      </a:endParaRP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8" name="Rectangle 7">
            <a:extLst>
              <a:ext uri="{FF2B5EF4-FFF2-40B4-BE49-F238E27FC236}">
                <a16:creationId xmlns:a16="http://schemas.microsoft.com/office/drawing/2014/main" id="{971801ED-4665-EA45-89D3-22E413F06560}"/>
              </a:ext>
            </a:extLst>
          </p:cNvPr>
          <p:cNvSpPr/>
          <p:nvPr/>
        </p:nvSpPr>
        <p:spPr>
          <a:xfrm>
            <a:off x="6060885" y="2290746"/>
            <a:ext cx="2782949" cy="646331"/>
          </a:xfrm>
          <a:prstGeom prst="rect">
            <a:avLst/>
          </a:prstGeom>
        </p:spPr>
        <p:txBody>
          <a:bodyPr wrap="square">
            <a:spAutoFit/>
          </a:bodyPr>
          <a:lstStyle/>
          <a:p>
            <a:r>
              <a:rPr lang="en-US" dirty="0" smtClean="0"/>
              <a:t>The goal is to reach the car. So our reward is:</a:t>
            </a:r>
          </a:p>
        </p:txBody>
      </p:sp>
      <mc:AlternateContent xmlns:mc="http://schemas.openxmlformats.org/markup-compatibility/2006">
        <mc:Choice xmlns:a14="http://schemas.microsoft.com/office/drawing/2010/main" Requires="a14">
          <p:sp>
            <p:nvSpPr>
              <p:cNvPr id="6" name="TextBox 5"/>
              <p:cNvSpPr txBox="1"/>
              <p:nvPr/>
            </p:nvSpPr>
            <p:spPr>
              <a:xfrm>
                <a:off x="6133762" y="3536183"/>
                <a:ext cx="2723887" cy="5492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b="0" i="1" smtClean="0">
                                  <a:latin typeface="Cambria Math" panose="02040503050406030204" pitchFamily="18" charset="0"/>
                                </a:rPr>
                                <m:t>1,   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car</m:t>
                              </m:r>
                              <m:r>
                                <a:rPr lang="en-US" sz="1600" b="0" i="1" smtClean="0">
                                  <a:latin typeface="Cambria Math" panose="02040503050406030204" pitchFamily="18" charset="0"/>
                                </a:rPr>
                                <m:t>    </m:t>
                              </m:r>
                            </m:e>
                            <m:e>
                              <m:r>
                                <a:rPr lang="en-US" sz="1600" b="0" i="1" smtClean="0">
                                  <a:latin typeface="Cambria Math" panose="02040503050406030204" pitchFamily="18" charset="0"/>
                                </a:rPr>
                                <m:t>0, </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otherwise</m:t>
                              </m:r>
                            </m:e>
                          </m:eqArr>
                        </m:e>
                      </m:d>
                    </m:oMath>
                  </m:oMathPara>
                </a14:m>
                <a:endParaRPr lang="en-US" sz="1600" dirty="0"/>
              </a:p>
            </p:txBody>
          </p:sp>
        </mc:Choice>
        <mc:Fallback>
          <p:sp>
            <p:nvSpPr>
              <p:cNvPr id="6" name="TextBox 5"/>
              <p:cNvSpPr txBox="1">
                <a:spLocks noRot="1" noChangeAspect="1" noMove="1" noResize="1" noEditPoints="1" noAdjustHandles="1" noChangeArrowheads="1" noChangeShapeType="1" noTextEdit="1"/>
              </p:cNvSpPr>
              <p:nvPr/>
            </p:nvSpPr>
            <p:spPr>
              <a:xfrm>
                <a:off x="6133762" y="3536183"/>
                <a:ext cx="2723887" cy="549253"/>
              </a:xfrm>
              <a:prstGeom prst="rect">
                <a:avLst/>
              </a:prstGeom>
              <a:blipFill>
                <a:blip r:embed="rId3"/>
                <a:stretch>
                  <a:fillRect b="-1111"/>
                </a:stretch>
              </a:blipFill>
            </p:spPr>
            <p:txBody>
              <a:bodyPr/>
              <a:lstStyle/>
              <a:p>
                <a:r>
                  <a:rPr lang="en-US">
                    <a:noFill/>
                  </a:rPr>
                  <a:t> </a:t>
                </a:r>
              </a:p>
            </p:txBody>
          </p:sp>
        </mc:Fallback>
      </mc:AlternateContent>
    </p:spTree>
    <p:extLst>
      <p:ext uri="{BB962C8B-B14F-4D97-AF65-F5344CB8AC3E}">
        <p14:creationId xmlns:p14="http://schemas.microsoft.com/office/powerpoint/2010/main" val="17383605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ext uri="{D42A27DB-BD31-4B8C-83A1-F6EECF244321}">
                <p14:modId xmlns:p14="http://schemas.microsoft.com/office/powerpoint/2010/main" val="2077083860"/>
              </p:ext>
            </p:extLst>
          </p:nvPr>
        </p:nvGraphicFramePr>
        <p:xfrm>
          <a:off x="307849" y="343063"/>
          <a:ext cx="5398008" cy="4192360"/>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1631848668"/>
                    </a:ext>
                  </a:extLst>
                </a:gridCol>
                <a:gridCol w="771144">
                  <a:extLst>
                    <a:ext uri="{9D8B030D-6E8A-4147-A177-3AD203B41FA5}">
                      <a16:colId xmlns:a16="http://schemas.microsoft.com/office/drawing/2014/main" val="3294065037"/>
                    </a:ext>
                  </a:extLst>
                </a:gridCol>
                <a:gridCol w="771144">
                  <a:extLst>
                    <a:ext uri="{9D8B030D-6E8A-4147-A177-3AD203B41FA5}">
                      <a16:colId xmlns:a16="http://schemas.microsoft.com/office/drawing/2014/main" val="231857575"/>
                    </a:ext>
                  </a:extLst>
                </a:gridCol>
                <a:gridCol w="771144">
                  <a:extLst>
                    <a:ext uri="{9D8B030D-6E8A-4147-A177-3AD203B41FA5}">
                      <a16:colId xmlns:a16="http://schemas.microsoft.com/office/drawing/2014/main" val="3159251005"/>
                    </a:ext>
                  </a:extLst>
                </a:gridCol>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0150436"/>
                  </a:ext>
                </a:extLst>
              </a:tr>
              <a:tr h="838472">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ja-JP" sz="1200" dirty="0"/>
                        <a:t>¯\_(</a:t>
                      </a:r>
                      <a:r>
                        <a:rPr lang="ja-JP" altLang="en-US" sz="1200"/>
                        <a:t>ツ</a:t>
                      </a:r>
                      <a:r>
                        <a:rPr lang="en-US" altLang="ja-JP" sz="1200" dirty="0"/>
                        <a:t>)_/¯</a:t>
                      </a:r>
                    </a:p>
                    <a:p>
                      <a:pPr algn="ctr"/>
                      <a:r>
                        <a:rPr lang="en-US" sz="1200" dirty="0"/>
                        <a:t>T</a:t>
                      </a:r>
                    </a:p>
                    <a:p>
                      <a:pPr algn="ctr"/>
                      <a:r>
                        <a:rPr lang="en-US" sz="1200" dirty="0"/>
                        <a:t>|</a:t>
                      </a:r>
                    </a:p>
                    <a:p>
                      <a:pPr algn="ctr"/>
                      <a:r>
                        <a:rPr lang="en-US" sz="1200" dirty="0"/>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0020027"/>
                  </a:ext>
                </a:extLst>
              </a:tr>
              <a:tr h="838472">
                <a:tc>
                  <a:txBody>
                    <a:bodyPr/>
                    <a:lstStyle/>
                    <a:p>
                      <a:pPr algn="ctr"/>
                      <a:endParaRPr lang="en-US" sz="12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400" b="1" dirty="0">
                          <a:latin typeface="+mn-lt"/>
                          <a:ea typeface="Apple Symbols" panose="02000000000000000000" pitchFamily="2" charset="-79"/>
                          <a:cs typeface="Arial" panose="020B0604020202020204" pitchFamily="34" charset="0"/>
                        </a:rPr>
                        <a:t>                 _______</a:t>
                      </a:r>
                    </a:p>
                    <a:p>
                      <a:pPr algn="l"/>
                      <a:r>
                        <a:rPr lang="en-US" sz="400" b="1" dirty="0">
                          <a:latin typeface="+mn-lt"/>
                          <a:ea typeface="Apple Symbols" panose="02000000000000000000" pitchFamily="2" charset="-79"/>
                          <a:cs typeface="Arial" panose="020B0604020202020204" pitchFamily="34" charset="0"/>
                        </a:rPr>
                        <a:t>               //     ||  \ \ </a:t>
                      </a:r>
                    </a:p>
                    <a:p>
                      <a:pPr algn="l"/>
                      <a:r>
                        <a:rPr lang="en-US" sz="400" b="1" dirty="0">
                          <a:latin typeface="+mn-lt"/>
                          <a:ea typeface="Apple Symbols" panose="02000000000000000000" pitchFamily="2" charset="-79"/>
                          <a:cs typeface="Arial" panose="020B0604020202020204" pitchFamily="34" charset="0"/>
                        </a:rPr>
                        <a:t>  _____//___||__\ \___</a:t>
                      </a:r>
                    </a:p>
                    <a:p>
                      <a:pPr algn="l"/>
                      <a:r>
                        <a:rPr lang="en-US" sz="400" b="1" dirty="0">
                          <a:latin typeface="+mn-lt"/>
                          <a:ea typeface="Apple Symbols" panose="02000000000000000000" pitchFamily="2" charset="-79"/>
                          <a:cs typeface="Arial" panose="020B0604020202020204" pitchFamily="34" charset="0"/>
                        </a:rPr>
                        <a:t>  )     _                     _        \ </a:t>
                      </a:r>
                    </a:p>
                    <a:p>
                      <a:pPr algn="l"/>
                      <a:r>
                        <a:rPr lang="en-US" sz="400" b="1" dirty="0">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D571460-753E-074F-89C6-88DDB57A8AE8}"/>
                  </a:ext>
                </a:extLst>
              </p:cNvPr>
              <p:cNvSpPr/>
              <p:nvPr/>
            </p:nvSpPr>
            <p:spPr>
              <a:xfrm>
                <a:off x="5921297" y="343063"/>
                <a:ext cx="3010830" cy="3970318"/>
              </a:xfrm>
              <a:prstGeom prst="rect">
                <a:avLst/>
              </a:prstGeom>
            </p:spPr>
            <p:txBody>
              <a:bodyPr wrap="square">
                <a:spAutoFit/>
              </a:bodyPr>
              <a:lstStyle/>
              <a:p>
                <a:r>
                  <a:rPr lang="en-US" b="1" dirty="0"/>
                  <a:t>GOAL:</a:t>
                </a:r>
              </a:p>
              <a:p>
                <a:endParaRPr lang="en-US" dirty="0"/>
              </a:p>
              <a:p>
                <a:r>
                  <a:rPr lang="en-US" dirty="0"/>
                  <a:t>Learn a </a:t>
                </a:r>
                <a:r>
                  <a:rPr lang="en-US" u="sng" dirty="0"/>
                  <a:t>policy</a:t>
                </a:r>
                <a:r>
                  <a:rPr lang="en-US" dirty="0"/>
                  <a:t>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𝐴</m:t>
                    </m:r>
                  </m:oMath>
                </a14:m>
                <a:endParaRPr lang="en-US" dirty="0"/>
              </a:p>
              <a:p>
                <a:endParaRPr lang="en-US" dirty="0"/>
              </a:p>
              <a:p>
                <a:r>
                  <a:rPr lang="en-US" dirty="0"/>
                  <a:t>that </a:t>
                </a:r>
                <a:r>
                  <a:rPr lang="en-US" b="1" dirty="0" smtClean="0"/>
                  <a:t>maximizes </a:t>
                </a:r>
                <a:r>
                  <a:rPr lang="en-US" b="1" dirty="0"/>
                  <a:t>expected reward over time</a:t>
                </a:r>
              </a:p>
              <a:p>
                <a:endParaRPr lang="en-US" b="1" dirty="0" smtClean="0"/>
              </a:p>
              <a:p>
                <a:endParaRPr lang="en-US" b="1" dirty="0"/>
              </a:p>
              <a:p>
                <a:r>
                  <a:rPr lang="en-US" b="1" dirty="0"/>
                  <a:t>HOW?</a:t>
                </a:r>
              </a:p>
              <a:p>
                <a:endParaRPr lang="en-US" b="1" dirty="0"/>
              </a:p>
              <a:p>
                <a:r>
                  <a:rPr lang="en-US" dirty="0"/>
                  <a:t>Learn the value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of action </a:t>
                </a:r>
                <a:r>
                  <a:rPr lang="en-US" i="1" dirty="0"/>
                  <a:t>a </a:t>
                </a:r>
                <a:r>
                  <a:rPr lang="en-US" dirty="0"/>
                  <a:t>when in state </a:t>
                </a:r>
                <a:r>
                  <a:rPr lang="en-US" i="1" dirty="0"/>
                  <a:t>s</a:t>
                </a:r>
              </a:p>
              <a:p>
                <a:endParaRPr lang="en-US" i="1"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m:rPr>
                          <m:sty m:val="p"/>
                        </m:rPr>
                        <a:rPr lang="en-US">
                          <a:latin typeface="Cambria Math" panose="02040503050406030204" pitchFamily="18" charset="0"/>
                        </a:rPr>
                        <m:t>current</m:t>
                      </m:r>
                      <m:r>
                        <a:rPr lang="en-US">
                          <a:latin typeface="Cambria Math" panose="02040503050406030204" pitchFamily="18" charset="0"/>
                        </a:rPr>
                        <m:t> </m:t>
                      </m:r>
                      <m:r>
                        <m:rPr>
                          <m:sty m:val="p"/>
                        </m:rPr>
                        <a:rPr lang="en-US">
                          <a:latin typeface="Cambria Math" panose="02040503050406030204" pitchFamily="18" charset="0"/>
                        </a:rPr>
                        <m:t>square</m:t>
                      </m:r>
                      <m:r>
                        <a:rPr lang="en-US">
                          <a:latin typeface="Cambria Math" panose="02040503050406030204" pitchFamily="18" charset="0"/>
                        </a:rPr>
                        <m:t>, </m:t>
                      </m:r>
                      <m:r>
                        <a:rPr lang="en-US" i="1">
                          <a:latin typeface="Cambria Math" panose="02040503050406030204" pitchFamily="18" charset="0"/>
                        </a:rPr>
                        <m:t>𝑑𝑜𝑤𝑛</m:t>
                      </m:r>
                      <m:r>
                        <a:rPr lang="en-US" i="1">
                          <a:latin typeface="Cambria Math" panose="02040503050406030204" pitchFamily="18" charset="0"/>
                        </a:rPr>
                        <m:t>)</m:t>
                      </m:r>
                    </m:oMath>
                  </m:oMathPara>
                </a14:m>
                <a:endParaRPr lang="en-US" dirty="0"/>
              </a:p>
            </p:txBody>
          </p:sp>
        </mc:Choice>
        <mc:Fallback>
          <p:sp>
            <p:nvSpPr>
              <p:cNvPr id="6" name="Rectangle 5">
                <a:extLst>
                  <a:ext uri="{FF2B5EF4-FFF2-40B4-BE49-F238E27FC236}">
                    <a16:creationId xmlns:a16="http://schemas.microsoft.com/office/drawing/2014/main" id="{6D571460-753E-074F-89C6-88DDB57A8AE8}"/>
                  </a:ext>
                </a:extLst>
              </p:cNvPr>
              <p:cNvSpPr>
                <a:spLocks noRot="1" noChangeAspect="1" noMove="1" noResize="1" noEditPoints="1" noAdjustHandles="1" noChangeArrowheads="1" noChangeShapeType="1" noTextEdit="1"/>
              </p:cNvSpPr>
              <p:nvPr/>
            </p:nvSpPr>
            <p:spPr>
              <a:xfrm>
                <a:off x="5921297" y="343063"/>
                <a:ext cx="3010830" cy="3970318"/>
              </a:xfrm>
              <a:prstGeom prst="rect">
                <a:avLst/>
              </a:prstGeom>
              <a:blipFill>
                <a:blip r:embed="rId3"/>
                <a:stretch>
                  <a:fillRect l="-1619" t="-767" b="-307"/>
                </a:stretch>
              </a:blipFill>
            </p:spPr>
            <p:txBody>
              <a:bodyPr/>
              <a:lstStyle/>
              <a:p>
                <a:r>
                  <a:rPr lang="en-US">
                    <a:noFill/>
                  </a:rPr>
                  <a:t> </a:t>
                </a:r>
              </a:p>
            </p:txBody>
          </p:sp>
        </mc:Fallback>
      </mc:AlternateContent>
      <p:sp>
        <p:nvSpPr>
          <p:cNvPr id="7" name="Up Arrow 6">
            <a:extLst>
              <a:ext uri="{FF2B5EF4-FFF2-40B4-BE49-F238E27FC236}">
                <a16:creationId xmlns:a16="http://schemas.microsoft.com/office/drawing/2014/main" id="{6774CD75-BEDA-9849-9FB5-10009796D4EE}"/>
              </a:ext>
            </a:extLst>
          </p:cNvPr>
          <p:cNvSpPr/>
          <p:nvPr/>
        </p:nvSpPr>
        <p:spPr>
          <a:xfrm>
            <a:off x="3670652" y="920327"/>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Up Arrow 7">
            <a:extLst>
              <a:ext uri="{FF2B5EF4-FFF2-40B4-BE49-F238E27FC236}">
                <a16:creationId xmlns:a16="http://schemas.microsoft.com/office/drawing/2014/main" id="{FB1B92E9-A37E-3C47-93F9-F0BB5C8E3E62}"/>
              </a:ext>
            </a:extLst>
          </p:cNvPr>
          <p:cNvSpPr/>
          <p:nvPr/>
        </p:nvSpPr>
        <p:spPr>
          <a:xfrm rot="5400000">
            <a:off x="4178753" y="1462319"/>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3670652" y="2012779"/>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0" name="Up Arrow 9">
            <a:extLst>
              <a:ext uri="{FF2B5EF4-FFF2-40B4-BE49-F238E27FC236}">
                <a16:creationId xmlns:a16="http://schemas.microsoft.com/office/drawing/2014/main" id="{B9729925-7D00-FA4C-B28E-5D5AB1F92952}"/>
              </a:ext>
            </a:extLst>
          </p:cNvPr>
          <p:cNvSpPr/>
          <p:nvPr/>
        </p:nvSpPr>
        <p:spPr>
          <a:xfrm rot="16200000">
            <a:off x="3168285" y="1464387"/>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Tree>
    <p:extLst>
      <p:ext uri="{BB962C8B-B14F-4D97-AF65-F5344CB8AC3E}">
        <p14:creationId xmlns:p14="http://schemas.microsoft.com/office/powerpoint/2010/main" val="422775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nvPr>
        </p:nvGraphicFramePr>
        <p:xfrm>
          <a:off x="307849" y="343063"/>
          <a:ext cx="5398008" cy="4192360"/>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1631848668"/>
                    </a:ext>
                  </a:extLst>
                </a:gridCol>
                <a:gridCol w="771144">
                  <a:extLst>
                    <a:ext uri="{9D8B030D-6E8A-4147-A177-3AD203B41FA5}">
                      <a16:colId xmlns:a16="http://schemas.microsoft.com/office/drawing/2014/main" val="3294065037"/>
                    </a:ext>
                  </a:extLst>
                </a:gridCol>
                <a:gridCol w="771144">
                  <a:extLst>
                    <a:ext uri="{9D8B030D-6E8A-4147-A177-3AD203B41FA5}">
                      <a16:colId xmlns:a16="http://schemas.microsoft.com/office/drawing/2014/main" val="231857575"/>
                    </a:ext>
                  </a:extLst>
                </a:gridCol>
                <a:gridCol w="771144">
                  <a:extLst>
                    <a:ext uri="{9D8B030D-6E8A-4147-A177-3AD203B41FA5}">
                      <a16:colId xmlns:a16="http://schemas.microsoft.com/office/drawing/2014/main" val="3159251005"/>
                    </a:ext>
                  </a:extLst>
                </a:gridCol>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0150436"/>
                  </a:ext>
                </a:extLst>
              </a:tr>
              <a:tr h="838472">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ja-JP" sz="1200" dirty="0"/>
                        <a:t>¯\_(</a:t>
                      </a:r>
                      <a:r>
                        <a:rPr lang="ja-JP" altLang="en-US" sz="1200"/>
                        <a:t>ツ</a:t>
                      </a:r>
                      <a:r>
                        <a:rPr lang="en-US" altLang="ja-JP" sz="1200" dirty="0"/>
                        <a:t>)_/¯</a:t>
                      </a:r>
                    </a:p>
                    <a:p>
                      <a:pPr algn="ctr"/>
                      <a:r>
                        <a:rPr lang="en-US" sz="1200" dirty="0"/>
                        <a:t>T</a:t>
                      </a:r>
                    </a:p>
                    <a:p>
                      <a:pPr algn="ctr"/>
                      <a:r>
                        <a:rPr lang="en-US" sz="1200" dirty="0"/>
                        <a:t>|</a:t>
                      </a:r>
                    </a:p>
                    <a:p>
                      <a:pPr algn="ctr"/>
                      <a:r>
                        <a:rPr lang="en-US" sz="1200" dirty="0"/>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0020027"/>
                  </a:ext>
                </a:extLst>
              </a:tr>
              <a:tr h="838472">
                <a:tc>
                  <a:txBody>
                    <a:bodyPr/>
                    <a:lstStyle/>
                    <a:p>
                      <a:pPr algn="ctr"/>
                      <a:endParaRPr lang="en-US" sz="12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400" b="1" dirty="0">
                          <a:latin typeface="+mn-lt"/>
                          <a:ea typeface="Apple Symbols" panose="02000000000000000000" pitchFamily="2" charset="-79"/>
                          <a:cs typeface="Arial" panose="020B0604020202020204" pitchFamily="34" charset="0"/>
                        </a:rPr>
                        <a:t>                 _______</a:t>
                      </a:r>
                    </a:p>
                    <a:p>
                      <a:pPr algn="l"/>
                      <a:r>
                        <a:rPr lang="en-US" sz="400" b="1" dirty="0">
                          <a:latin typeface="+mn-lt"/>
                          <a:ea typeface="Apple Symbols" panose="02000000000000000000" pitchFamily="2" charset="-79"/>
                          <a:cs typeface="Arial" panose="020B0604020202020204" pitchFamily="34" charset="0"/>
                        </a:rPr>
                        <a:t>               //     ||  \ \ </a:t>
                      </a:r>
                    </a:p>
                    <a:p>
                      <a:pPr algn="l"/>
                      <a:r>
                        <a:rPr lang="en-US" sz="400" b="1" dirty="0">
                          <a:latin typeface="+mn-lt"/>
                          <a:ea typeface="Apple Symbols" panose="02000000000000000000" pitchFamily="2" charset="-79"/>
                          <a:cs typeface="Arial" panose="020B0604020202020204" pitchFamily="34" charset="0"/>
                        </a:rPr>
                        <a:t>  _____//___||__\ \___</a:t>
                      </a:r>
                    </a:p>
                    <a:p>
                      <a:pPr algn="l"/>
                      <a:r>
                        <a:rPr lang="en-US" sz="400" b="1" dirty="0">
                          <a:latin typeface="+mn-lt"/>
                          <a:ea typeface="Apple Symbols" panose="02000000000000000000" pitchFamily="2" charset="-79"/>
                          <a:cs typeface="Arial" panose="020B0604020202020204" pitchFamily="34" charset="0"/>
                        </a:rPr>
                        <a:t>  )     _                     _        \ </a:t>
                      </a:r>
                    </a:p>
                    <a:p>
                      <a:pPr algn="l"/>
                      <a:r>
                        <a:rPr lang="en-US" sz="400" b="1" dirty="0">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D571460-753E-074F-89C6-88DDB57A8AE8}"/>
                  </a:ext>
                </a:extLst>
              </p:cNvPr>
              <p:cNvSpPr/>
              <p:nvPr/>
            </p:nvSpPr>
            <p:spPr>
              <a:xfrm>
                <a:off x="5921297" y="343063"/>
                <a:ext cx="3010830" cy="3970318"/>
              </a:xfrm>
              <a:prstGeom prst="rect">
                <a:avLst/>
              </a:prstGeom>
            </p:spPr>
            <p:txBody>
              <a:bodyPr wrap="square">
                <a:spAutoFit/>
              </a:bodyPr>
              <a:lstStyle/>
              <a:p>
                <a:r>
                  <a:rPr lang="en-US" b="1" dirty="0"/>
                  <a:t>GOAL:</a:t>
                </a:r>
              </a:p>
              <a:p>
                <a:endParaRPr lang="en-US" dirty="0"/>
              </a:p>
              <a:p>
                <a:r>
                  <a:rPr lang="en-US" dirty="0"/>
                  <a:t>Learn a </a:t>
                </a:r>
                <a:r>
                  <a:rPr lang="en-US" u="sng" dirty="0"/>
                  <a:t>policy</a:t>
                </a:r>
                <a:r>
                  <a:rPr lang="en-US" dirty="0"/>
                  <a:t>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𝐴</m:t>
                    </m:r>
                  </m:oMath>
                </a14:m>
                <a:endParaRPr lang="en-US" dirty="0"/>
              </a:p>
              <a:p>
                <a:endParaRPr lang="en-US" dirty="0"/>
              </a:p>
              <a:p>
                <a:r>
                  <a:rPr lang="en-US" dirty="0"/>
                  <a:t>that </a:t>
                </a:r>
                <a:r>
                  <a:rPr lang="en-US" b="1" dirty="0" smtClean="0"/>
                  <a:t>gets us to the car as quickly as possible</a:t>
                </a:r>
                <a:endParaRPr lang="en-US" b="1" dirty="0"/>
              </a:p>
              <a:p>
                <a:endParaRPr lang="en-US" b="1" dirty="0" smtClean="0"/>
              </a:p>
              <a:p>
                <a:endParaRPr lang="en-US" b="1" dirty="0"/>
              </a:p>
              <a:p>
                <a:r>
                  <a:rPr lang="en-US" b="1" dirty="0"/>
                  <a:t>HOW?</a:t>
                </a:r>
              </a:p>
              <a:p>
                <a:endParaRPr lang="en-US" b="1" dirty="0"/>
              </a:p>
              <a:p>
                <a:r>
                  <a:rPr lang="en-US" dirty="0"/>
                  <a:t>Learn the value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of action </a:t>
                </a:r>
                <a:r>
                  <a:rPr lang="en-US" i="1" dirty="0"/>
                  <a:t>a </a:t>
                </a:r>
                <a:r>
                  <a:rPr lang="en-US" dirty="0"/>
                  <a:t>when in state </a:t>
                </a:r>
                <a:r>
                  <a:rPr lang="en-US" i="1" dirty="0"/>
                  <a:t>s</a:t>
                </a:r>
              </a:p>
              <a:p>
                <a:endParaRPr lang="en-US" i="1"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m:rPr>
                          <m:sty m:val="p"/>
                        </m:rPr>
                        <a:rPr lang="en-US">
                          <a:latin typeface="Cambria Math" panose="02040503050406030204" pitchFamily="18" charset="0"/>
                        </a:rPr>
                        <m:t>current</m:t>
                      </m:r>
                      <m:r>
                        <a:rPr lang="en-US">
                          <a:latin typeface="Cambria Math" panose="02040503050406030204" pitchFamily="18" charset="0"/>
                        </a:rPr>
                        <m:t> </m:t>
                      </m:r>
                      <m:r>
                        <m:rPr>
                          <m:sty m:val="p"/>
                        </m:rPr>
                        <a:rPr lang="en-US">
                          <a:latin typeface="Cambria Math" panose="02040503050406030204" pitchFamily="18" charset="0"/>
                        </a:rPr>
                        <m:t>square</m:t>
                      </m:r>
                      <m:r>
                        <a:rPr lang="en-US">
                          <a:latin typeface="Cambria Math" panose="02040503050406030204" pitchFamily="18" charset="0"/>
                        </a:rPr>
                        <m:t>, </m:t>
                      </m:r>
                      <m:r>
                        <a:rPr lang="en-US" i="1">
                          <a:latin typeface="Cambria Math" panose="02040503050406030204" pitchFamily="18" charset="0"/>
                        </a:rPr>
                        <m:t>𝑑𝑜𝑤𝑛</m:t>
                      </m:r>
                      <m:r>
                        <a:rPr lang="en-US" i="1">
                          <a:latin typeface="Cambria Math" panose="02040503050406030204" pitchFamily="18" charset="0"/>
                        </a:rPr>
                        <m:t>)</m:t>
                      </m:r>
                    </m:oMath>
                  </m:oMathPara>
                </a14:m>
                <a:endParaRPr lang="en-US" dirty="0"/>
              </a:p>
            </p:txBody>
          </p:sp>
        </mc:Choice>
        <mc:Fallback>
          <p:sp>
            <p:nvSpPr>
              <p:cNvPr id="6" name="Rectangle 5">
                <a:extLst>
                  <a:ext uri="{FF2B5EF4-FFF2-40B4-BE49-F238E27FC236}">
                    <a16:creationId xmlns:a16="http://schemas.microsoft.com/office/drawing/2014/main" id="{6D571460-753E-074F-89C6-88DDB57A8AE8}"/>
                  </a:ext>
                </a:extLst>
              </p:cNvPr>
              <p:cNvSpPr>
                <a:spLocks noRot="1" noChangeAspect="1" noMove="1" noResize="1" noEditPoints="1" noAdjustHandles="1" noChangeArrowheads="1" noChangeShapeType="1" noTextEdit="1"/>
              </p:cNvSpPr>
              <p:nvPr/>
            </p:nvSpPr>
            <p:spPr>
              <a:xfrm>
                <a:off x="5921297" y="343063"/>
                <a:ext cx="3010830" cy="3970318"/>
              </a:xfrm>
              <a:prstGeom prst="rect">
                <a:avLst/>
              </a:prstGeom>
              <a:blipFill>
                <a:blip r:embed="rId3"/>
                <a:stretch>
                  <a:fillRect l="-1619" t="-767" b="-307"/>
                </a:stretch>
              </a:blipFill>
            </p:spPr>
            <p:txBody>
              <a:bodyPr/>
              <a:lstStyle/>
              <a:p>
                <a:r>
                  <a:rPr lang="en-US">
                    <a:noFill/>
                  </a:rPr>
                  <a:t> </a:t>
                </a:r>
              </a:p>
            </p:txBody>
          </p:sp>
        </mc:Fallback>
      </mc:AlternateContent>
      <p:sp>
        <p:nvSpPr>
          <p:cNvPr id="7" name="Up Arrow 6">
            <a:extLst>
              <a:ext uri="{FF2B5EF4-FFF2-40B4-BE49-F238E27FC236}">
                <a16:creationId xmlns:a16="http://schemas.microsoft.com/office/drawing/2014/main" id="{6774CD75-BEDA-9849-9FB5-10009796D4EE}"/>
              </a:ext>
            </a:extLst>
          </p:cNvPr>
          <p:cNvSpPr/>
          <p:nvPr/>
        </p:nvSpPr>
        <p:spPr>
          <a:xfrm>
            <a:off x="3670652" y="920327"/>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Up Arrow 7">
            <a:extLst>
              <a:ext uri="{FF2B5EF4-FFF2-40B4-BE49-F238E27FC236}">
                <a16:creationId xmlns:a16="http://schemas.microsoft.com/office/drawing/2014/main" id="{FB1B92E9-A37E-3C47-93F9-F0BB5C8E3E62}"/>
              </a:ext>
            </a:extLst>
          </p:cNvPr>
          <p:cNvSpPr/>
          <p:nvPr/>
        </p:nvSpPr>
        <p:spPr>
          <a:xfrm rot="5400000">
            <a:off x="4178753" y="1462319"/>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3670652" y="2012779"/>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0" name="Up Arrow 9">
            <a:extLst>
              <a:ext uri="{FF2B5EF4-FFF2-40B4-BE49-F238E27FC236}">
                <a16:creationId xmlns:a16="http://schemas.microsoft.com/office/drawing/2014/main" id="{B9729925-7D00-FA4C-B28E-5D5AB1F92952}"/>
              </a:ext>
            </a:extLst>
          </p:cNvPr>
          <p:cNvSpPr/>
          <p:nvPr/>
        </p:nvSpPr>
        <p:spPr>
          <a:xfrm rot="16200000">
            <a:off x="3168285" y="1464387"/>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Tree>
    <p:extLst>
      <p:ext uri="{BB962C8B-B14F-4D97-AF65-F5344CB8AC3E}">
        <p14:creationId xmlns:p14="http://schemas.microsoft.com/office/powerpoint/2010/main" val="31440620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ext uri="{D42A27DB-BD31-4B8C-83A1-F6EECF244321}">
                <p14:modId xmlns:p14="http://schemas.microsoft.com/office/powerpoint/2010/main" val="3455496649"/>
              </p:ext>
            </p:extLst>
          </p:nvPr>
        </p:nvGraphicFramePr>
        <p:xfrm>
          <a:off x="307849" y="343063"/>
          <a:ext cx="5398008" cy="4192360"/>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1631848668"/>
                    </a:ext>
                  </a:extLst>
                </a:gridCol>
                <a:gridCol w="771144">
                  <a:extLst>
                    <a:ext uri="{9D8B030D-6E8A-4147-A177-3AD203B41FA5}">
                      <a16:colId xmlns:a16="http://schemas.microsoft.com/office/drawing/2014/main" val="3294065037"/>
                    </a:ext>
                  </a:extLst>
                </a:gridCol>
                <a:gridCol w="771144">
                  <a:extLst>
                    <a:ext uri="{9D8B030D-6E8A-4147-A177-3AD203B41FA5}">
                      <a16:colId xmlns:a16="http://schemas.microsoft.com/office/drawing/2014/main" val="231857575"/>
                    </a:ext>
                  </a:extLst>
                </a:gridCol>
                <a:gridCol w="771144">
                  <a:extLst>
                    <a:ext uri="{9D8B030D-6E8A-4147-A177-3AD203B41FA5}">
                      <a16:colId xmlns:a16="http://schemas.microsoft.com/office/drawing/2014/main" val="3159251005"/>
                    </a:ext>
                  </a:extLst>
                </a:gridCol>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70150436"/>
                  </a:ext>
                </a:extLst>
              </a:tr>
              <a:tr h="838472">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12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0020027"/>
                  </a:ext>
                </a:extLst>
              </a:tr>
              <a:tr h="838472">
                <a:tc>
                  <a:txBody>
                    <a:bodyPr/>
                    <a:lstStyle/>
                    <a:p>
                      <a:pPr algn="ctr"/>
                      <a:endParaRPr lang="en-US" sz="12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US" altLang="ja-JP" sz="1200" dirty="0"/>
                        <a:t>¯\_(</a:t>
                      </a:r>
                      <a:r>
                        <a:rPr lang="ja-JP" altLang="en-US" sz="1200"/>
                        <a:t>ツ</a:t>
                      </a:r>
                      <a:r>
                        <a:rPr lang="en-US" altLang="ja-JP" sz="1200" dirty="0"/>
                        <a:t>)_/¯</a:t>
                      </a:r>
                    </a:p>
                    <a:p>
                      <a:pPr algn="ctr"/>
                      <a:r>
                        <a:rPr lang="en-US" sz="1200" dirty="0"/>
                        <a:t>T</a:t>
                      </a:r>
                    </a:p>
                    <a:p>
                      <a:pPr algn="ctr"/>
                      <a:r>
                        <a:rPr lang="en-US" sz="1200" dirty="0"/>
                        <a:t>|</a:t>
                      </a:r>
                    </a:p>
                    <a:p>
                      <a:pPr algn="ctr"/>
                      <a:r>
                        <a:rPr lang="en-US" sz="1200" dirty="0"/>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400" b="1" dirty="0">
                          <a:latin typeface="+mn-lt"/>
                          <a:ea typeface="Apple Symbols" panose="02000000000000000000" pitchFamily="2" charset="-79"/>
                          <a:cs typeface="Arial" panose="020B0604020202020204" pitchFamily="34" charset="0"/>
                        </a:rPr>
                        <a:t>                 _______</a:t>
                      </a:r>
                    </a:p>
                    <a:p>
                      <a:pPr algn="l"/>
                      <a:r>
                        <a:rPr lang="en-US" sz="400" b="1" dirty="0">
                          <a:latin typeface="+mn-lt"/>
                          <a:ea typeface="Apple Symbols" panose="02000000000000000000" pitchFamily="2" charset="-79"/>
                          <a:cs typeface="Arial" panose="020B0604020202020204" pitchFamily="34" charset="0"/>
                        </a:rPr>
                        <a:t>               //     ||  \ \ </a:t>
                      </a:r>
                    </a:p>
                    <a:p>
                      <a:pPr algn="l"/>
                      <a:r>
                        <a:rPr lang="en-US" sz="400" b="1" dirty="0">
                          <a:latin typeface="+mn-lt"/>
                          <a:ea typeface="Apple Symbols" panose="02000000000000000000" pitchFamily="2" charset="-79"/>
                          <a:cs typeface="Arial" panose="020B0604020202020204" pitchFamily="34" charset="0"/>
                        </a:rPr>
                        <a:t>  _____//___||__\ \___</a:t>
                      </a:r>
                    </a:p>
                    <a:p>
                      <a:pPr algn="l"/>
                      <a:r>
                        <a:rPr lang="en-US" sz="400" b="1" dirty="0">
                          <a:latin typeface="+mn-lt"/>
                          <a:ea typeface="Apple Symbols" panose="02000000000000000000" pitchFamily="2" charset="-79"/>
                          <a:cs typeface="Arial" panose="020B0604020202020204" pitchFamily="34" charset="0"/>
                        </a:rPr>
                        <a:t>  )     _                     _        \ </a:t>
                      </a:r>
                    </a:p>
                    <a:p>
                      <a:pPr algn="l"/>
                      <a:r>
                        <a:rPr lang="en-US" sz="400" b="1" dirty="0">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D571460-753E-074F-89C6-88DDB57A8AE8}"/>
                  </a:ext>
                </a:extLst>
              </p:cNvPr>
              <p:cNvSpPr/>
              <p:nvPr/>
            </p:nvSpPr>
            <p:spPr>
              <a:xfrm>
                <a:off x="5921297" y="343063"/>
                <a:ext cx="3010830" cy="3970318"/>
              </a:xfrm>
              <a:prstGeom prst="rect">
                <a:avLst/>
              </a:prstGeom>
            </p:spPr>
            <p:txBody>
              <a:bodyPr wrap="square">
                <a:spAutoFit/>
              </a:bodyPr>
              <a:lstStyle/>
              <a:p>
                <a:r>
                  <a:rPr lang="en-US" b="1" dirty="0"/>
                  <a:t>GOAL:</a:t>
                </a:r>
              </a:p>
              <a:p>
                <a:endParaRPr lang="en-US" dirty="0"/>
              </a:p>
              <a:p>
                <a:r>
                  <a:rPr lang="en-US" dirty="0"/>
                  <a:t>Learn a </a:t>
                </a:r>
                <a:r>
                  <a:rPr lang="en-US" u="sng" dirty="0"/>
                  <a:t>policy</a:t>
                </a:r>
                <a:r>
                  <a:rPr lang="en-US" dirty="0"/>
                  <a:t>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r>
                      <a:rPr lang="en-US" i="1">
                        <a:latin typeface="Cambria Math" panose="02040503050406030204" pitchFamily="18" charset="0"/>
                      </a:rPr>
                      <m:t>𝐴</m:t>
                    </m:r>
                  </m:oMath>
                </a14:m>
                <a:endParaRPr lang="en-US" dirty="0"/>
              </a:p>
              <a:p>
                <a:endParaRPr lang="en-US" dirty="0"/>
              </a:p>
              <a:p>
                <a:r>
                  <a:rPr lang="en-US" dirty="0"/>
                  <a:t>that </a:t>
                </a:r>
                <a:r>
                  <a:rPr lang="en-US" b="1" dirty="0" smtClean="0"/>
                  <a:t>gets us to the car as quickly as possible</a:t>
                </a:r>
              </a:p>
              <a:p>
                <a:endParaRPr lang="en-US" b="1" dirty="0"/>
              </a:p>
              <a:p>
                <a:endParaRPr lang="en-US" b="1" dirty="0"/>
              </a:p>
              <a:p>
                <a:r>
                  <a:rPr lang="en-US" b="1" dirty="0"/>
                  <a:t>HOW?</a:t>
                </a:r>
              </a:p>
              <a:p>
                <a:endParaRPr lang="en-US" b="1" dirty="0"/>
              </a:p>
              <a:p>
                <a:r>
                  <a:rPr lang="en-US" dirty="0"/>
                  <a:t>Learn the value </a:t>
                </a:r>
                <a14:m>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oMath>
                </a14:m>
                <a:r>
                  <a:rPr lang="en-US" dirty="0"/>
                  <a:t> of action </a:t>
                </a:r>
                <a:r>
                  <a:rPr lang="en-US" i="1" dirty="0"/>
                  <a:t>a </a:t>
                </a:r>
                <a:r>
                  <a:rPr lang="en-US" dirty="0"/>
                  <a:t>when in state </a:t>
                </a:r>
                <a:r>
                  <a:rPr lang="en-US" i="1" dirty="0"/>
                  <a:t>s</a:t>
                </a:r>
              </a:p>
              <a:p>
                <a:endParaRPr lang="en-US" i="1"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𝑄</m:t>
                      </m:r>
                      <m:r>
                        <a:rPr lang="en-US" i="1">
                          <a:latin typeface="Cambria Math" panose="02040503050406030204" pitchFamily="18" charset="0"/>
                        </a:rPr>
                        <m:t>(</m:t>
                      </m:r>
                      <m:r>
                        <m:rPr>
                          <m:sty m:val="p"/>
                        </m:rPr>
                        <a:rPr lang="en-US">
                          <a:latin typeface="Cambria Math" panose="02040503050406030204" pitchFamily="18" charset="0"/>
                        </a:rPr>
                        <m:t>current</m:t>
                      </m:r>
                      <m:r>
                        <a:rPr lang="en-US">
                          <a:latin typeface="Cambria Math" panose="02040503050406030204" pitchFamily="18" charset="0"/>
                        </a:rPr>
                        <m:t> </m:t>
                      </m:r>
                      <m:r>
                        <m:rPr>
                          <m:sty m:val="p"/>
                        </m:rPr>
                        <a:rPr lang="en-US">
                          <a:latin typeface="Cambria Math" panose="02040503050406030204" pitchFamily="18" charset="0"/>
                        </a:rPr>
                        <m:t>square</m:t>
                      </m:r>
                      <m:r>
                        <a:rPr lang="en-US">
                          <a:latin typeface="Cambria Math" panose="02040503050406030204" pitchFamily="18" charset="0"/>
                        </a:rPr>
                        <m:t>, </m:t>
                      </m:r>
                      <m:r>
                        <a:rPr lang="en-US" i="1">
                          <a:latin typeface="Cambria Math" panose="02040503050406030204" pitchFamily="18" charset="0"/>
                        </a:rPr>
                        <m:t>𝑑𝑜𝑤𝑛</m:t>
                      </m:r>
                      <m:r>
                        <a:rPr lang="en-US" i="1">
                          <a:latin typeface="Cambria Math" panose="02040503050406030204" pitchFamily="18" charset="0"/>
                        </a:rPr>
                        <m:t>)</m:t>
                      </m:r>
                    </m:oMath>
                  </m:oMathPara>
                </a14:m>
                <a:endParaRPr lang="en-US" dirty="0"/>
              </a:p>
            </p:txBody>
          </p:sp>
        </mc:Choice>
        <mc:Fallback>
          <p:sp>
            <p:nvSpPr>
              <p:cNvPr id="6" name="Rectangle 5">
                <a:extLst>
                  <a:ext uri="{FF2B5EF4-FFF2-40B4-BE49-F238E27FC236}">
                    <a16:creationId xmlns:a16="http://schemas.microsoft.com/office/drawing/2014/main" id="{6D571460-753E-074F-89C6-88DDB57A8AE8}"/>
                  </a:ext>
                </a:extLst>
              </p:cNvPr>
              <p:cNvSpPr>
                <a:spLocks noRot="1" noChangeAspect="1" noMove="1" noResize="1" noEditPoints="1" noAdjustHandles="1" noChangeArrowheads="1" noChangeShapeType="1" noTextEdit="1"/>
              </p:cNvSpPr>
              <p:nvPr/>
            </p:nvSpPr>
            <p:spPr>
              <a:xfrm>
                <a:off x="5921297" y="343063"/>
                <a:ext cx="3010830" cy="3970318"/>
              </a:xfrm>
              <a:prstGeom prst="rect">
                <a:avLst/>
              </a:prstGeom>
              <a:blipFill>
                <a:blip r:embed="rId3"/>
                <a:stretch>
                  <a:fillRect l="-1619" t="-767" b="-307"/>
                </a:stretch>
              </a:blipFill>
            </p:spPr>
            <p:txBody>
              <a:bodyPr/>
              <a:lstStyle/>
              <a:p>
                <a:r>
                  <a:rPr lang="en-US">
                    <a:noFill/>
                  </a:rPr>
                  <a:t> </a:t>
                </a:r>
              </a:p>
            </p:txBody>
          </p:sp>
        </mc:Fallback>
      </mc:AlternateContent>
      <p:sp>
        <p:nvSpPr>
          <p:cNvPr id="7" name="Up Arrow 6">
            <a:extLst>
              <a:ext uri="{FF2B5EF4-FFF2-40B4-BE49-F238E27FC236}">
                <a16:creationId xmlns:a16="http://schemas.microsoft.com/office/drawing/2014/main" id="{6774CD75-BEDA-9849-9FB5-10009796D4EE}"/>
              </a:ext>
            </a:extLst>
          </p:cNvPr>
          <p:cNvSpPr/>
          <p:nvPr/>
        </p:nvSpPr>
        <p:spPr>
          <a:xfrm>
            <a:off x="5209519" y="2601374"/>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5209520" y="3668735"/>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Tree>
    <p:extLst>
      <p:ext uri="{BB962C8B-B14F-4D97-AF65-F5344CB8AC3E}">
        <p14:creationId xmlns:p14="http://schemas.microsoft.com/office/powerpoint/2010/main" val="307854214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ext uri="{D42A27DB-BD31-4B8C-83A1-F6EECF244321}">
                <p14:modId xmlns:p14="http://schemas.microsoft.com/office/powerpoint/2010/main" val="3358854599"/>
              </p:ext>
            </p:extLst>
          </p:nvPr>
        </p:nvGraphicFramePr>
        <p:xfrm>
          <a:off x="336725" y="2015900"/>
          <a:ext cx="2313432" cy="2515416"/>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smtClean="0">
                          <a:ln>
                            <a:noFill/>
                          </a:ln>
                          <a:solidFill>
                            <a:prstClr val="black"/>
                          </a:solidFill>
                          <a:effectLst/>
                          <a:uLnTx/>
                          <a:uFillTx/>
                          <a:latin typeface="+mn-lt"/>
                          <a:ea typeface="+mn-ea"/>
                          <a:cs typeface="+mn-cs"/>
                        </a:rPr>
                        <a:t>¯\_(</a:t>
                      </a:r>
                      <a:r>
                        <a:rPr kumimoji="0" lang="ja-JP" altLang="en-US" sz="1200" b="0" i="0" u="none" strike="noStrike" kern="1200" cap="none" spc="0" normalizeH="0" baseline="0" noProof="0" dirty="0" smtClean="0">
                          <a:ln>
                            <a:noFill/>
                          </a:ln>
                          <a:solidFill>
                            <a:prstClr val="black"/>
                          </a:solidFill>
                          <a:effectLst/>
                          <a:uLnTx/>
                          <a:uFillTx/>
                          <a:latin typeface="+mn-lt"/>
                          <a:ea typeface="+mn-ea"/>
                          <a:cs typeface="+mn-cs"/>
                        </a:rPr>
                        <a:t>ツ</a:t>
                      </a:r>
                      <a:r>
                        <a:rPr kumimoji="0" lang="en-US" altLang="ja-JP" sz="1200" b="0" i="0" u="none" strike="noStrike" kern="1200" cap="none" spc="0" normalizeH="0" baseline="0" noProof="0" dirty="0" smtClean="0">
                          <a:ln>
                            <a:noFill/>
                          </a:ln>
                          <a:solidFill>
                            <a:prstClr val="black"/>
                          </a:solidFill>
                          <a:effectLst/>
                          <a:uLnTx/>
                          <a:uFillTx/>
                          <a:latin typeface="+mn-lt"/>
                          <a:ea typeface="+mn-ea"/>
                          <a:cs typeface="+mn-cs"/>
                        </a:rPr>
                        <a:t>)_/¯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mn-lt"/>
                          <a:ea typeface="+mn-ea"/>
                          <a:cs typeface="+mn-cs"/>
                        </a:rPr>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US" sz="12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endParaRPr lang="en-US" sz="140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dirty="0"/>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400" b="1" dirty="0">
                          <a:latin typeface="+mn-lt"/>
                          <a:ea typeface="Apple Symbols" panose="02000000000000000000" pitchFamily="2" charset="-79"/>
                          <a:cs typeface="Arial" panose="020B0604020202020204" pitchFamily="34" charset="0"/>
                        </a:rPr>
                        <a:t>                 _______</a:t>
                      </a:r>
                    </a:p>
                    <a:p>
                      <a:pPr algn="l"/>
                      <a:r>
                        <a:rPr lang="en-US" sz="400" b="1" dirty="0">
                          <a:latin typeface="+mn-lt"/>
                          <a:ea typeface="Apple Symbols" panose="02000000000000000000" pitchFamily="2" charset="-79"/>
                          <a:cs typeface="Arial" panose="020B0604020202020204" pitchFamily="34" charset="0"/>
                        </a:rPr>
                        <a:t>               //     ||  \ \ </a:t>
                      </a:r>
                    </a:p>
                    <a:p>
                      <a:pPr algn="l"/>
                      <a:r>
                        <a:rPr lang="en-US" sz="400" b="1" dirty="0">
                          <a:latin typeface="+mn-lt"/>
                          <a:ea typeface="Apple Symbols" panose="02000000000000000000" pitchFamily="2" charset="-79"/>
                          <a:cs typeface="Arial" panose="020B0604020202020204" pitchFamily="34" charset="0"/>
                        </a:rPr>
                        <a:t>  _____//___||__\ \___</a:t>
                      </a:r>
                    </a:p>
                    <a:p>
                      <a:pPr algn="l"/>
                      <a:r>
                        <a:rPr lang="en-US" sz="400" b="1" dirty="0">
                          <a:latin typeface="+mn-lt"/>
                          <a:ea typeface="Apple Symbols" panose="02000000000000000000" pitchFamily="2" charset="-79"/>
                          <a:cs typeface="Arial" panose="020B0604020202020204" pitchFamily="34" charset="0"/>
                        </a:rPr>
                        <a:t>  )     _                     _        \ </a:t>
                      </a:r>
                    </a:p>
                    <a:p>
                      <a:pPr algn="l"/>
                      <a:r>
                        <a:rPr lang="en-US" sz="400" b="1" dirty="0">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7" name="Up Arrow 6">
            <a:extLst>
              <a:ext uri="{FF2B5EF4-FFF2-40B4-BE49-F238E27FC236}">
                <a16:creationId xmlns:a16="http://schemas.microsoft.com/office/drawing/2014/main" id="{6774CD75-BEDA-9849-9FB5-10009796D4EE}"/>
              </a:ext>
            </a:extLst>
          </p:cNvPr>
          <p:cNvSpPr/>
          <p:nvPr/>
        </p:nvSpPr>
        <p:spPr>
          <a:xfrm>
            <a:off x="618269" y="2588103"/>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618269" y="3675954"/>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Title 1">
            <a:extLst>
              <a:ext uri="{FF2B5EF4-FFF2-40B4-BE49-F238E27FC236}">
                <a16:creationId xmlns:a16="http://schemas.microsoft.com/office/drawing/2014/main" id="{B023227B-436D-AB40-BBB4-80F45C3EC5F4}"/>
              </a:ext>
            </a:extLst>
          </p:cNvPr>
          <p:cNvSpPr txBox="1">
            <a:spLocks/>
          </p:cNvSpPr>
          <p:nvPr/>
        </p:nvSpPr>
        <p:spPr>
          <a:xfrm>
            <a:off x="-875900" y="208310"/>
            <a:ext cx="5176467" cy="426958"/>
          </a:xfrm>
          <a:prstGeom prst="rect">
            <a:avLst/>
          </a:prstGeom>
        </p:spPr>
        <p:txBody>
          <a:bodyPr vert="horz" lIns="68580" tIns="34290" rIns="68580" bIns="34290" rtlCol="0" anchor="ctr">
            <a:normAutofit fontScale="60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smtClean="0"/>
              <a:t>Gridworl</a:t>
            </a:r>
            <a:r>
              <a:rPr lang="en-US" sz="4400" dirty="0" err="1" smtClean="0"/>
              <a:t>d</a:t>
            </a:r>
            <a:r>
              <a:rPr lang="en-US" sz="4400" dirty="0" smtClean="0"/>
              <a:t> Example</a:t>
            </a:r>
            <a:endParaRPr lang="en-US" sz="4400" b="1" dirty="0"/>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D2E68072-C3F4-4DEE-A6D0-F9E38BF99701}"/>
                  </a:ext>
                </a:extLst>
              </p:cNvPr>
              <p:cNvSpPr/>
              <p:nvPr/>
            </p:nvSpPr>
            <p:spPr>
              <a:xfrm>
                <a:off x="3474414" y="231961"/>
                <a:ext cx="5582041" cy="3796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𝑛𝑒𝑤</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r>
                                <a:rPr lang="en-US" sz="1350" b="0" i="1" smtClean="0">
                                  <a:latin typeface="Cambria Math" panose="02040503050406030204" pitchFamily="18" charset="0"/>
                                </a:rPr>
                                <m:t>1−</m:t>
                              </m:r>
                              <m:r>
                                <a:rPr lang="en-US" sz="1350" i="1" smtClean="0">
                                  <a:solidFill>
                                    <a:schemeClr val="accent6"/>
                                  </a:solidFill>
                                  <a:latin typeface="Cambria Math" panose="02040503050406030204" pitchFamily="18" charset="0"/>
                                </a:rPr>
                                <m:t>𝛼</m:t>
                              </m:r>
                            </m:e>
                          </m:d>
                          <m:r>
                            <a:rPr lang="en-US" sz="1350" i="1">
                              <a:latin typeface="Cambria Math" panose="02040503050406030204" pitchFamily="18" charset="0"/>
                            </a:rPr>
                            <m:t>⋅</m:t>
                          </m:r>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r>
                        <a:rPr lang="en-US" sz="1350" i="1" smtClean="0">
                          <a:solidFill>
                            <a:schemeClr val="accent6"/>
                          </a:solidFill>
                          <a:latin typeface="Cambria Math" panose="02040503050406030204" pitchFamily="18" charset="0"/>
                        </a:rPr>
                        <m:t>𝛼</m:t>
                      </m:r>
                      <m:r>
                        <a:rPr lang="en-US" sz="1350" i="1">
                          <a:latin typeface="Cambria Math" panose="02040503050406030204" pitchFamily="18" charset="0"/>
                        </a:rPr>
                        <m:t>⋅[ </m:t>
                      </m:r>
                      <m:r>
                        <a:rPr lang="en-US" sz="1350" i="1">
                          <a:latin typeface="Cambria Math" panose="02040503050406030204" pitchFamily="18" charset="0"/>
                        </a:rPr>
                        <m:t>𝑟</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e>
                      </m:d>
                      <m:r>
                        <a:rPr lang="en-US" sz="1350" i="1">
                          <a:latin typeface="Cambria Math" panose="02040503050406030204" pitchFamily="18" charset="0"/>
                        </a:rPr>
                        <m:t>+</m:t>
                      </m:r>
                      <m:r>
                        <a:rPr lang="en-US" sz="1350" i="1" smtClean="0">
                          <a:solidFill>
                            <a:schemeClr val="accent5"/>
                          </a:solidFill>
                          <a:latin typeface="Cambria Math" panose="02040503050406030204" pitchFamily="18" charset="0"/>
                        </a:rPr>
                        <m:t>𝛾</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r>
                        <a:rPr lang="en-US" sz="1350" i="1">
                          <a:latin typeface="Cambria Math" panose="02040503050406030204" pitchFamily="18" charset="0"/>
                        </a:rPr>
                        <m:t> ]</m:t>
                      </m:r>
                    </m:oMath>
                  </m:oMathPara>
                </a14:m>
                <a:endParaRPr lang="en-US" sz="1350" dirty="0">
                  <a:solidFill>
                    <a:prstClr val="black"/>
                  </a:solidFill>
                </a:endParaRPr>
              </a:p>
            </p:txBody>
          </p:sp>
        </mc:Choice>
        <mc:Fallback>
          <p:sp>
            <p:nvSpPr>
              <p:cNvPr id="10" name="Rectangle 9">
                <a:extLst>
                  <a:ext uri="{FF2B5EF4-FFF2-40B4-BE49-F238E27FC236}">
                    <a16:creationId xmlns:a16="http://schemas.microsoft.com/office/drawing/2014/main" id="{D2E68072-C3F4-4DEE-A6D0-F9E38BF99701}"/>
                  </a:ext>
                </a:extLst>
              </p:cNvPr>
              <p:cNvSpPr>
                <a:spLocks noRot="1" noChangeAspect="1" noMove="1" noResize="1" noEditPoints="1" noAdjustHandles="1" noChangeArrowheads="1" noChangeShapeType="1" noTextEdit="1"/>
              </p:cNvSpPr>
              <p:nvPr/>
            </p:nvSpPr>
            <p:spPr>
              <a:xfrm>
                <a:off x="3474414" y="231961"/>
                <a:ext cx="5582041" cy="379656"/>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2712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ext uri="{D42A27DB-BD31-4B8C-83A1-F6EECF244321}">
                <p14:modId xmlns:p14="http://schemas.microsoft.com/office/powerpoint/2010/main" val="3213073201"/>
              </p:ext>
            </p:extLst>
          </p:nvPr>
        </p:nvGraphicFramePr>
        <p:xfrm>
          <a:off x="336725" y="2015900"/>
          <a:ext cx="2313432" cy="2515416"/>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r>
                        <a:rPr lang="en-US" sz="1400" b="0" dirty="0" smtClean="0">
                          <a:solidFill>
                            <a:schemeClr val="tx1"/>
                          </a:solidFill>
                        </a:rPr>
                        <a:t>1</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2</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3</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4\_(</a:t>
                      </a:r>
                      <a:r>
                        <a:rPr kumimoji="0" lang="ja-JP" altLang="en-US" sz="1200" b="0" i="0" u="none" strike="noStrike" kern="1200" cap="none" spc="0" normalizeH="0" baseline="0" noProof="0" dirty="0" smtClean="0">
                          <a:ln>
                            <a:noFill/>
                          </a:ln>
                          <a:solidFill>
                            <a:schemeClr val="tx1"/>
                          </a:solidFill>
                          <a:effectLst/>
                          <a:uLnTx/>
                          <a:uFillTx/>
                          <a:latin typeface="+mn-lt"/>
                          <a:ea typeface="+mn-ea"/>
                          <a:cs typeface="+mn-cs"/>
                        </a:rPr>
                        <a:t>ツ</a:t>
                      </a: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200" b="0" dirty="0" smtClean="0">
                          <a:solidFill>
                            <a:schemeClr val="tx1"/>
                          </a:solidFill>
                        </a:rPr>
                        <a:t>5</a:t>
                      </a:r>
                      <a:endParaRPr lang="en-US" sz="12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r>
                        <a:rPr lang="en-US" sz="1400" b="0" dirty="0" smtClean="0">
                          <a:solidFill>
                            <a:schemeClr val="tx1"/>
                          </a:solidFill>
                        </a:rPr>
                        <a:t>6</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7</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400" b="0" dirty="0">
                          <a:solidFill>
                            <a:schemeClr val="tx1"/>
                          </a:solidFill>
                          <a:latin typeface="+mn-lt"/>
                          <a:ea typeface="Apple Symbols" panose="02000000000000000000" pitchFamily="2" charset="-79"/>
                          <a:cs typeface="Arial" panose="020B0604020202020204" pitchFamily="34" charset="0"/>
                        </a:rPr>
                        <a:t>                 _______</a:t>
                      </a:r>
                    </a:p>
                    <a:p>
                      <a:pPr algn="l"/>
                      <a:r>
                        <a:rPr lang="en-US" sz="400" b="0" dirty="0">
                          <a:solidFill>
                            <a:schemeClr val="tx1"/>
                          </a:solidFill>
                          <a:latin typeface="+mn-lt"/>
                          <a:ea typeface="Apple Symbols" panose="02000000000000000000" pitchFamily="2" charset="-79"/>
                          <a:cs typeface="Arial" panose="020B0604020202020204" pitchFamily="34" charset="0"/>
                        </a:rPr>
                        <a:t>               //     ||  \ \ </a:t>
                      </a:r>
                    </a:p>
                    <a:p>
                      <a:pPr algn="l"/>
                      <a:r>
                        <a:rPr lang="en-US" sz="400" b="0" dirty="0">
                          <a:solidFill>
                            <a:schemeClr val="tx1"/>
                          </a:solidFill>
                          <a:latin typeface="+mn-lt"/>
                          <a:ea typeface="Apple Symbols" panose="02000000000000000000" pitchFamily="2" charset="-79"/>
                          <a:cs typeface="Arial" panose="020B0604020202020204" pitchFamily="34" charset="0"/>
                        </a:rPr>
                        <a:t>  _____//___||__\ \___</a:t>
                      </a:r>
                    </a:p>
                    <a:p>
                      <a:pPr algn="l"/>
                      <a:r>
                        <a:rPr lang="en-US" sz="400" b="0" dirty="0">
                          <a:solidFill>
                            <a:schemeClr val="tx1"/>
                          </a:solidFill>
                          <a:latin typeface="+mn-lt"/>
                          <a:ea typeface="Apple Symbols" panose="02000000000000000000" pitchFamily="2" charset="-79"/>
                          <a:cs typeface="Arial" panose="020B0604020202020204" pitchFamily="34" charset="0"/>
                        </a:rPr>
                        <a:t>  )     _                     _        \ </a:t>
                      </a:r>
                    </a:p>
                    <a:p>
                      <a:pPr algn="l"/>
                      <a:r>
                        <a:rPr lang="en-US" sz="400" b="0" dirty="0">
                          <a:solidFill>
                            <a:schemeClr val="tx1"/>
                          </a:solidFill>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7" name="Up Arrow 6">
            <a:extLst>
              <a:ext uri="{FF2B5EF4-FFF2-40B4-BE49-F238E27FC236}">
                <a16:creationId xmlns:a16="http://schemas.microsoft.com/office/drawing/2014/main" id="{6774CD75-BEDA-9849-9FB5-10009796D4EE}"/>
              </a:ext>
            </a:extLst>
          </p:cNvPr>
          <p:cNvSpPr/>
          <p:nvPr/>
        </p:nvSpPr>
        <p:spPr>
          <a:xfrm>
            <a:off x="618269" y="2588103"/>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618269" y="3675954"/>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Title 1">
            <a:extLst>
              <a:ext uri="{FF2B5EF4-FFF2-40B4-BE49-F238E27FC236}">
                <a16:creationId xmlns:a16="http://schemas.microsoft.com/office/drawing/2014/main" id="{B023227B-436D-AB40-BBB4-80F45C3EC5F4}"/>
              </a:ext>
            </a:extLst>
          </p:cNvPr>
          <p:cNvSpPr txBox="1">
            <a:spLocks/>
          </p:cNvSpPr>
          <p:nvPr/>
        </p:nvSpPr>
        <p:spPr>
          <a:xfrm>
            <a:off x="-875900" y="208310"/>
            <a:ext cx="5176467" cy="426958"/>
          </a:xfrm>
          <a:prstGeom prst="rect">
            <a:avLst/>
          </a:prstGeom>
        </p:spPr>
        <p:txBody>
          <a:bodyPr vert="horz" lIns="68580" tIns="34290" rIns="68580" bIns="34290" rtlCol="0" anchor="ctr">
            <a:normAutofit fontScale="60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smtClean="0"/>
              <a:t>Gridworl</a:t>
            </a:r>
            <a:r>
              <a:rPr lang="en-US" sz="4400" dirty="0" err="1" smtClean="0"/>
              <a:t>d</a:t>
            </a:r>
            <a:r>
              <a:rPr lang="en-US" sz="4400" dirty="0" smtClean="0"/>
              <a:t> Example</a:t>
            </a:r>
            <a:endParaRPr lang="en-US" sz="4400" b="1" dirty="0"/>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D2E68072-C3F4-4DEE-A6D0-F9E38BF99701}"/>
                  </a:ext>
                </a:extLst>
              </p:cNvPr>
              <p:cNvSpPr/>
              <p:nvPr/>
            </p:nvSpPr>
            <p:spPr>
              <a:xfrm>
                <a:off x="3357672" y="231961"/>
                <a:ext cx="5786328" cy="3796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𝑛𝑒𝑤</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r>
                                <a:rPr lang="en-US" sz="1350" i="1">
                                  <a:latin typeface="Cambria Math" panose="02040503050406030204" pitchFamily="18" charset="0"/>
                                </a:rPr>
                                <m:t>1</m:t>
                              </m:r>
                              <m:r>
                                <a:rPr lang="en-US" sz="1350" b="0" i="1" smtClean="0">
                                  <a:latin typeface="Cambria Math" panose="02040503050406030204" pitchFamily="18" charset="0"/>
                                </a:rPr>
                                <m:t>−</m:t>
                              </m:r>
                              <m:r>
                                <a:rPr lang="en-US" sz="1350" b="0" i="1" smtClean="0">
                                  <a:solidFill>
                                    <a:schemeClr val="accent6"/>
                                  </a:solidFill>
                                  <a:latin typeface="Cambria Math" panose="02040503050406030204" pitchFamily="18" charset="0"/>
                                </a:rPr>
                                <m:t>1</m:t>
                              </m:r>
                            </m:e>
                          </m:d>
                          <m:r>
                            <a:rPr lang="en-US" sz="1350" i="1">
                              <a:latin typeface="Cambria Math" panose="02040503050406030204" pitchFamily="18" charset="0"/>
                            </a:rPr>
                            <m:t>⋅</m:t>
                          </m:r>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r>
                        <a:rPr lang="en-US" sz="1350" b="0" i="1" smtClean="0">
                          <a:solidFill>
                            <a:schemeClr val="accent6"/>
                          </a:solidFill>
                          <a:latin typeface="Cambria Math" panose="02040503050406030204" pitchFamily="18" charset="0"/>
                        </a:rPr>
                        <m:t>1</m:t>
                      </m:r>
                      <m:r>
                        <a:rPr lang="en-US" sz="1350" i="1">
                          <a:latin typeface="Cambria Math" panose="02040503050406030204" pitchFamily="18" charset="0"/>
                        </a:rPr>
                        <m:t>⋅[ </m:t>
                      </m:r>
                      <m:r>
                        <a:rPr lang="en-US" sz="1350" i="1">
                          <a:latin typeface="Cambria Math" panose="02040503050406030204" pitchFamily="18" charset="0"/>
                        </a:rPr>
                        <m:t>𝑟</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e>
                      </m:d>
                      <m:r>
                        <a:rPr lang="en-US" sz="1350" i="1">
                          <a:latin typeface="Cambria Math" panose="02040503050406030204" pitchFamily="18" charset="0"/>
                        </a:rPr>
                        <m:t>+</m:t>
                      </m:r>
                      <m:r>
                        <a:rPr lang="en-US" sz="1350" b="0" i="1" smtClean="0">
                          <a:solidFill>
                            <a:schemeClr val="accent5"/>
                          </a:solidFill>
                          <a:latin typeface="Cambria Math" panose="02040503050406030204" pitchFamily="18" charset="0"/>
                        </a:rPr>
                        <m:t>.8</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r>
                        <a:rPr lang="en-US" sz="1350" i="1">
                          <a:latin typeface="Cambria Math" panose="02040503050406030204" pitchFamily="18" charset="0"/>
                        </a:rPr>
                        <m:t> ]</m:t>
                      </m:r>
                    </m:oMath>
                  </m:oMathPara>
                </a14:m>
                <a:endParaRPr lang="en-US" sz="1350" dirty="0">
                  <a:solidFill>
                    <a:prstClr val="black"/>
                  </a:solidFill>
                </a:endParaRPr>
              </a:p>
            </p:txBody>
          </p:sp>
        </mc:Choice>
        <mc:Fallback>
          <p:sp>
            <p:nvSpPr>
              <p:cNvPr id="10" name="Rectangle 9">
                <a:extLst>
                  <a:ext uri="{FF2B5EF4-FFF2-40B4-BE49-F238E27FC236}">
                    <a16:creationId xmlns:a16="http://schemas.microsoft.com/office/drawing/2014/main" id="{D2E68072-C3F4-4DEE-A6D0-F9E38BF99701}"/>
                  </a:ext>
                </a:extLst>
              </p:cNvPr>
              <p:cNvSpPr>
                <a:spLocks noRot="1" noChangeAspect="1" noMove="1" noResize="1" noEditPoints="1" noAdjustHandles="1" noChangeArrowheads="1" noChangeShapeType="1" noTextEdit="1"/>
              </p:cNvSpPr>
              <p:nvPr/>
            </p:nvSpPr>
            <p:spPr>
              <a:xfrm>
                <a:off x="3357672" y="231961"/>
                <a:ext cx="5786328" cy="37965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p:cNvSpPr txBox="1"/>
              <p:nvPr/>
            </p:nvSpPr>
            <p:spPr>
              <a:xfrm>
                <a:off x="3526949" y="682981"/>
                <a:ext cx="2723887" cy="5492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b="0" i="1" smtClean="0">
                                  <a:latin typeface="Cambria Math" panose="02040503050406030204" pitchFamily="18" charset="0"/>
                                </a:rPr>
                                <m:t>1,   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car</m:t>
                              </m:r>
                              <m:r>
                                <a:rPr lang="en-US" sz="1600" b="0" i="1" smtClean="0">
                                  <a:latin typeface="Cambria Math" panose="02040503050406030204" pitchFamily="18" charset="0"/>
                                </a:rPr>
                                <m:t>    </m:t>
                              </m:r>
                            </m:e>
                            <m:e>
                              <m:r>
                                <a:rPr lang="en-US" sz="1600" b="0" i="1" smtClean="0">
                                  <a:latin typeface="Cambria Math" panose="02040503050406030204" pitchFamily="18" charset="0"/>
                                </a:rPr>
                                <m:t>0, </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otherwise</m:t>
                              </m:r>
                            </m:e>
                          </m:eqArr>
                        </m:e>
                      </m:d>
                    </m:oMath>
                  </m:oMathPara>
                </a14:m>
                <a:endParaRPr lang="en-US" sz="1600" dirty="0"/>
              </a:p>
            </p:txBody>
          </p:sp>
        </mc:Choice>
        <mc:Fallback>
          <p:sp>
            <p:nvSpPr>
              <p:cNvPr id="2" name="TextBox 1"/>
              <p:cNvSpPr txBox="1">
                <a:spLocks noRot="1" noChangeAspect="1" noMove="1" noResize="1" noEditPoints="1" noAdjustHandles="1" noChangeArrowheads="1" noChangeShapeType="1" noTextEdit="1"/>
              </p:cNvSpPr>
              <p:nvPr/>
            </p:nvSpPr>
            <p:spPr>
              <a:xfrm>
                <a:off x="3526949" y="682981"/>
                <a:ext cx="2723887" cy="549253"/>
              </a:xfrm>
              <a:prstGeom prst="rect">
                <a:avLst/>
              </a:prstGeom>
              <a:blipFill>
                <a:blip r:embed="rId4"/>
                <a:stretch>
                  <a:fillRect b="-1111"/>
                </a:stretch>
              </a:blipFill>
            </p:spPr>
            <p:txBody>
              <a:bodyPr/>
              <a:lstStyle/>
              <a:p>
                <a:r>
                  <a:rPr lang="en-US">
                    <a:noFill/>
                  </a:rPr>
                  <a:t> </a:t>
                </a:r>
              </a:p>
            </p:txBody>
          </p:sp>
        </mc:Fallback>
      </mc:AlternateContent>
    </p:spTree>
    <p:extLst>
      <p:ext uri="{BB962C8B-B14F-4D97-AF65-F5344CB8AC3E}">
        <p14:creationId xmlns:p14="http://schemas.microsoft.com/office/powerpoint/2010/main" val="158141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ext uri="{D42A27DB-BD31-4B8C-83A1-F6EECF244321}">
                <p14:modId xmlns:p14="http://schemas.microsoft.com/office/powerpoint/2010/main" val="3213073201"/>
              </p:ext>
            </p:extLst>
          </p:nvPr>
        </p:nvGraphicFramePr>
        <p:xfrm>
          <a:off x="336725" y="2015900"/>
          <a:ext cx="2313432" cy="2515416"/>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r>
                        <a:rPr lang="en-US" sz="1400" b="0" dirty="0" smtClean="0">
                          <a:solidFill>
                            <a:schemeClr val="tx1"/>
                          </a:solidFill>
                        </a:rPr>
                        <a:t>1</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2</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3</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4\_(</a:t>
                      </a:r>
                      <a:r>
                        <a:rPr kumimoji="0" lang="ja-JP" altLang="en-US" sz="1200" b="0" i="0" u="none" strike="noStrike" kern="1200" cap="none" spc="0" normalizeH="0" baseline="0" noProof="0" dirty="0" smtClean="0">
                          <a:ln>
                            <a:noFill/>
                          </a:ln>
                          <a:solidFill>
                            <a:schemeClr val="tx1"/>
                          </a:solidFill>
                          <a:effectLst/>
                          <a:uLnTx/>
                          <a:uFillTx/>
                          <a:latin typeface="+mn-lt"/>
                          <a:ea typeface="+mn-ea"/>
                          <a:cs typeface="+mn-cs"/>
                        </a:rPr>
                        <a:t>ツ</a:t>
                      </a: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200" b="0" dirty="0" smtClean="0">
                          <a:solidFill>
                            <a:schemeClr val="tx1"/>
                          </a:solidFill>
                        </a:rPr>
                        <a:t>5</a:t>
                      </a:r>
                      <a:endParaRPr lang="en-US" sz="12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r>
                        <a:rPr lang="en-US" sz="1400" b="0" dirty="0" smtClean="0">
                          <a:solidFill>
                            <a:schemeClr val="tx1"/>
                          </a:solidFill>
                        </a:rPr>
                        <a:t>6</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7</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400" b="0" dirty="0">
                          <a:solidFill>
                            <a:schemeClr val="tx1"/>
                          </a:solidFill>
                          <a:latin typeface="+mn-lt"/>
                          <a:ea typeface="Apple Symbols" panose="02000000000000000000" pitchFamily="2" charset="-79"/>
                          <a:cs typeface="Arial" panose="020B0604020202020204" pitchFamily="34" charset="0"/>
                        </a:rPr>
                        <a:t>                 _______</a:t>
                      </a:r>
                    </a:p>
                    <a:p>
                      <a:pPr algn="l"/>
                      <a:r>
                        <a:rPr lang="en-US" sz="400" b="0" dirty="0">
                          <a:solidFill>
                            <a:schemeClr val="tx1"/>
                          </a:solidFill>
                          <a:latin typeface="+mn-lt"/>
                          <a:ea typeface="Apple Symbols" panose="02000000000000000000" pitchFamily="2" charset="-79"/>
                          <a:cs typeface="Arial" panose="020B0604020202020204" pitchFamily="34" charset="0"/>
                        </a:rPr>
                        <a:t>               //     ||  \ \ </a:t>
                      </a:r>
                    </a:p>
                    <a:p>
                      <a:pPr algn="l"/>
                      <a:r>
                        <a:rPr lang="en-US" sz="400" b="0" dirty="0">
                          <a:solidFill>
                            <a:schemeClr val="tx1"/>
                          </a:solidFill>
                          <a:latin typeface="+mn-lt"/>
                          <a:ea typeface="Apple Symbols" panose="02000000000000000000" pitchFamily="2" charset="-79"/>
                          <a:cs typeface="Arial" panose="020B0604020202020204" pitchFamily="34" charset="0"/>
                        </a:rPr>
                        <a:t>  _____//___||__\ \___</a:t>
                      </a:r>
                    </a:p>
                    <a:p>
                      <a:pPr algn="l"/>
                      <a:r>
                        <a:rPr lang="en-US" sz="400" b="0" dirty="0">
                          <a:solidFill>
                            <a:schemeClr val="tx1"/>
                          </a:solidFill>
                          <a:latin typeface="+mn-lt"/>
                          <a:ea typeface="Apple Symbols" panose="02000000000000000000" pitchFamily="2" charset="-79"/>
                          <a:cs typeface="Arial" panose="020B0604020202020204" pitchFamily="34" charset="0"/>
                        </a:rPr>
                        <a:t>  )     _                     _        \ </a:t>
                      </a:r>
                    </a:p>
                    <a:p>
                      <a:pPr algn="l"/>
                      <a:r>
                        <a:rPr lang="en-US" sz="400" b="0" dirty="0">
                          <a:solidFill>
                            <a:schemeClr val="tx1"/>
                          </a:solidFill>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7" name="Up Arrow 6">
            <a:extLst>
              <a:ext uri="{FF2B5EF4-FFF2-40B4-BE49-F238E27FC236}">
                <a16:creationId xmlns:a16="http://schemas.microsoft.com/office/drawing/2014/main" id="{6774CD75-BEDA-9849-9FB5-10009796D4EE}"/>
              </a:ext>
            </a:extLst>
          </p:cNvPr>
          <p:cNvSpPr/>
          <p:nvPr/>
        </p:nvSpPr>
        <p:spPr>
          <a:xfrm>
            <a:off x="618269" y="2588103"/>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618269" y="3675954"/>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Title 1">
            <a:extLst>
              <a:ext uri="{FF2B5EF4-FFF2-40B4-BE49-F238E27FC236}">
                <a16:creationId xmlns:a16="http://schemas.microsoft.com/office/drawing/2014/main" id="{B023227B-436D-AB40-BBB4-80F45C3EC5F4}"/>
              </a:ext>
            </a:extLst>
          </p:cNvPr>
          <p:cNvSpPr txBox="1">
            <a:spLocks/>
          </p:cNvSpPr>
          <p:nvPr/>
        </p:nvSpPr>
        <p:spPr>
          <a:xfrm>
            <a:off x="-875900" y="208310"/>
            <a:ext cx="5176467" cy="426958"/>
          </a:xfrm>
          <a:prstGeom prst="rect">
            <a:avLst/>
          </a:prstGeom>
        </p:spPr>
        <p:txBody>
          <a:bodyPr vert="horz" lIns="68580" tIns="34290" rIns="68580" bIns="34290" rtlCol="0" anchor="ctr">
            <a:normAutofit fontScale="60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smtClean="0"/>
              <a:t>Gridworl</a:t>
            </a:r>
            <a:r>
              <a:rPr lang="en-US" sz="4400" dirty="0" err="1" smtClean="0"/>
              <a:t>d</a:t>
            </a:r>
            <a:r>
              <a:rPr lang="en-US" sz="4400" dirty="0" smtClean="0"/>
              <a:t> Example</a:t>
            </a:r>
            <a:endParaRPr lang="en-US" sz="4400" b="1" dirty="0"/>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D2E68072-C3F4-4DEE-A6D0-F9E38BF99701}"/>
                  </a:ext>
                </a:extLst>
              </p:cNvPr>
              <p:cNvSpPr/>
              <p:nvPr/>
            </p:nvSpPr>
            <p:spPr>
              <a:xfrm>
                <a:off x="3463612" y="231961"/>
                <a:ext cx="3992118" cy="3796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𝑛𝑒𝑤</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r>
                        <a:rPr lang="en-US" sz="1350" b="0" i="1" smtClean="0">
                          <a:solidFill>
                            <a:schemeClr val="accent6"/>
                          </a:solidFill>
                          <a:latin typeface="Cambria Math" panose="02040503050406030204" pitchFamily="18" charset="0"/>
                        </a:rPr>
                        <m:t>1</m:t>
                      </m:r>
                      <m:r>
                        <a:rPr lang="en-US" sz="1350" i="1">
                          <a:latin typeface="Cambria Math" panose="02040503050406030204" pitchFamily="18" charset="0"/>
                        </a:rPr>
                        <m:t>⋅[ </m:t>
                      </m:r>
                      <m:r>
                        <a:rPr lang="en-US" sz="1350" i="1">
                          <a:latin typeface="Cambria Math" panose="02040503050406030204" pitchFamily="18" charset="0"/>
                        </a:rPr>
                        <m:t>𝑟</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e>
                      </m:d>
                      <m:r>
                        <a:rPr lang="en-US" sz="1350" i="1">
                          <a:latin typeface="Cambria Math" panose="02040503050406030204" pitchFamily="18" charset="0"/>
                        </a:rPr>
                        <m:t>+</m:t>
                      </m:r>
                      <m:r>
                        <a:rPr lang="en-US" sz="1350" b="0" i="1" smtClean="0">
                          <a:solidFill>
                            <a:schemeClr val="accent5"/>
                          </a:solidFill>
                          <a:latin typeface="Cambria Math" panose="02040503050406030204" pitchFamily="18" charset="0"/>
                        </a:rPr>
                        <m:t>.8</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r>
                        <a:rPr lang="en-US" sz="1350" i="1">
                          <a:latin typeface="Cambria Math" panose="02040503050406030204" pitchFamily="18" charset="0"/>
                        </a:rPr>
                        <m:t> ]</m:t>
                      </m:r>
                    </m:oMath>
                  </m:oMathPara>
                </a14:m>
                <a:endParaRPr lang="en-US" sz="1350" dirty="0">
                  <a:solidFill>
                    <a:prstClr val="black"/>
                  </a:solidFill>
                </a:endParaRPr>
              </a:p>
            </p:txBody>
          </p:sp>
        </mc:Choice>
        <mc:Fallback>
          <p:sp>
            <p:nvSpPr>
              <p:cNvPr id="10" name="Rectangle 9">
                <a:extLst>
                  <a:ext uri="{FF2B5EF4-FFF2-40B4-BE49-F238E27FC236}">
                    <a16:creationId xmlns:a16="http://schemas.microsoft.com/office/drawing/2014/main" id="{D2E68072-C3F4-4DEE-A6D0-F9E38BF99701}"/>
                  </a:ext>
                </a:extLst>
              </p:cNvPr>
              <p:cNvSpPr>
                <a:spLocks noRot="1" noChangeAspect="1" noMove="1" noResize="1" noEditPoints="1" noAdjustHandles="1" noChangeArrowheads="1" noChangeShapeType="1" noTextEdit="1"/>
              </p:cNvSpPr>
              <p:nvPr/>
            </p:nvSpPr>
            <p:spPr>
              <a:xfrm>
                <a:off x="3463612" y="231961"/>
                <a:ext cx="3992118" cy="37965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p:cNvSpPr txBox="1"/>
              <p:nvPr/>
            </p:nvSpPr>
            <p:spPr>
              <a:xfrm>
                <a:off x="3526949" y="682981"/>
                <a:ext cx="2723887" cy="5492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b="0" i="1" smtClean="0">
                                  <a:latin typeface="Cambria Math" panose="02040503050406030204" pitchFamily="18" charset="0"/>
                                </a:rPr>
                                <m:t>1,   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car</m:t>
                              </m:r>
                              <m:r>
                                <a:rPr lang="en-US" sz="1600" b="0" i="1" smtClean="0">
                                  <a:latin typeface="Cambria Math" panose="02040503050406030204" pitchFamily="18" charset="0"/>
                                </a:rPr>
                                <m:t>    </m:t>
                              </m:r>
                            </m:e>
                            <m:e>
                              <m:r>
                                <a:rPr lang="en-US" sz="1600" b="0" i="1" smtClean="0">
                                  <a:latin typeface="Cambria Math" panose="02040503050406030204" pitchFamily="18" charset="0"/>
                                </a:rPr>
                                <m:t>0, </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otherwise</m:t>
                              </m:r>
                            </m:e>
                          </m:eqArr>
                        </m:e>
                      </m:d>
                    </m:oMath>
                  </m:oMathPara>
                </a14:m>
                <a:endParaRPr lang="en-US" sz="1600" dirty="0"/>
              </a:p>
            </p:txBody>
          </p:sp>
        </mc:Choice>
        <mc:Fallback>
          <p:sp>
            <p:nvSpPr>
              <p:cNvPr id="2" name="TextBox 1"/>
              <p:cNvSpPr txBox="1">
                <a:spLocks noRot="1" noChangeAspect="1" noMove="1" noResize="1" noEditPoints="1" noAdjustHandles="1" noChangeArrowheads="1" noChangeShapeType="1" noTextEdit="1"/>
              </p:cNvSpPr>
              <p:nvPr/>
            </p:nvSpPr>
            <p:spPr>
              <a:xfrm>
                <a:off x="3526949" y="682981"/>
                <a:ext cx="2723887" cy="549253"/>
              </a:xfrm>
              <a:prstGeom prst="rect">
                <a:avLst/>
              </a:prstGeom>
              <a:blipFill>
                <a:blip r:embed="rId4"/>
                <a:stretch>
                  <a:fillRect b="-1111"/>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763481561"/>
              </p:ext>
            </p:extLst>
          </p:nvPr>
        </p:nvGraphicFramePr>
        <p:xfrm>
          <a:off x="3885398" y="1790248"/>
          <a:ext cx="5191225" cy="2966720"/>
        </p:xfrm>
        <a:graphic>
          <a:graphicData uri="http://schemas.openxmlformats.org/drawingml/2006/table">
            <a:tbl>
              <a:tblPr firstRow="1" bandRow="1">
                <a:tableStyleId>{EB344D84-9AFB-497E-A393-DC336BA19D2E}</a:tableStyleId>
              </a:tblPr>
              <a:tblGrid>
                <a:gridCol w="1038245">
                  <a:extLst>
                    <a:ext uri="{9D8B030D-6E8A-4147-A177-3AD203B41FA5}">
                      <a16:colId xmlns:a16="http://schemas.microsoft.com/office/drawing/2014/main" val="79948007"/>
                    </a:ext>
                  </a:extLst>
                </a:gridCol>
                <a:gridCol w="1038245">
                  <a:extLst>
                    <a:ext uri="{9D8B030D-6E8A-4147-A177-3AD203B41FA5}">
                      <a16:colId xmlns:a16="http://schemas.microsoft.com/office/drawing/2014/main" val="2684241753"/>
                    </a:ext>
                  </a:extLst>
                </a:gridCol>
                <a:gridCol w="1038245">
                  <a:extLst>
                    <a:ext uri="{9D8B030D-6E8A-4147-A177-3AD203B41FA5}">
                      <a16:colId xmlns:a16="http://schemas.microsoft.com/office/drawing/2014/main" val="377072386"/>
                    </a:ext>
                  </a:extLst>
                </a:gridCol>
                <a:gridCol w="1038245">
                  <a:extLst>
                    <a:ext uri="{9D8B030D-6E8A-4147-A177-3AD203B41FA5}">
                      <a16:colId xmlns:a16="http://schemas.microsoft.com/office/drawing/2014/main" val="2464520345"/>
                    </a:ext>
                  </a:extLst>
                </a:gridCol>
                <a:gridCol w="1038245">
                  <a:extLst>
                    <a:ext uri="{9D8B030D-6E8A-4147-A177-3AD203B41FA5}">
                      <a16:colId xmlns:a16="http://schemas.microsoft.com/office/drawing/2014/main" val="2866393598"/>
                    </a:ext>
                  </a:extLst>
                </a:gridCol>
              </a:tblGrid>
              <a:tr h="370840">
                <a:tc>
                  <a:txBody>
                    <a:bodyPr/>
                    <a:lstStyle/>
                    <a:p>
                      <a:endParaRPr lang="en-US" dirty="0"/>
                    </a:p>
                  </a:txBody>
                  <a:tcPr/>
                </a:tc>
                <a:tc>
                  <a:txBody>
                    <a:bodyPr/>
                    <a:lstStyle/>
                    <a:p>
                      <a:pPr algn="ctr"/>
                      <a:r>
                        <a:rPr lang="en-US" dirty="0" smtClean="0"/>
                        <a:t>LEFT</a:t>
                      </a:r>
                      <a:endParaRPr lang="en-US" dirty="0"/>
                    </a:p>
                  </a:txBody>
                  <a:tcPr/>
                </a:tc>
                <a:tc>
                  <a:txBody>
                    <a:bodyPr/>
                    <a:lstStyle/>
                    <a:p>
                      <a:pPr algn="ctr"/>
                      <a:r>
                        <a:rPr lang="en-US" dirty="0" smtClean="0"/>
                        <a:t>RIGHT</a:t>
                      </a:r>
                      <a:endParaRPr lang="en-US" dirty="0"/>
                    </a:p>
                  </a:txBody>
                  <a:tcPr/>
                </a:tc>
                <a:tc>
                  <a:txBody>
                    <a:bodyPr/>
                    <a:lstStyle/>
                    <a:p>
                      <a:pPr algn="ctr"/>
                      <a:r>
                        <a:rPr lang="en-US" dirty="0" smtClean="0"/>
                        <a:t>UP</a:t>
                      </a:r>
                      <a:endParaRPr lang="en-US" dirty="0"/>
                    </a:p>
                  </a:txBody>
                  <a:tcPr/>
                </a:tc>
                <a:tc>
                  <a:txBody>
                    <a:bodyPr/>
                    <a:lstStyle/>
                    <a:p>
                      <a:pPr algn="ctr"/>
                      <a:r>
                        <a:rPr lang="en-US" dirty="0" smtClean="0"/>
                        <a:t>DOWN</a:t>
                      </a:r>
                      <a:endParaRPr lang="en-US" dirty="0"/>
                    </a:p>
                  </a:txBody>
                  <a:tcPr/>
                </a:tc>
                <a:extLst>
                  <a:ext uri="{0D108BD9-81ED-4DB2-BD59-A6C34878D82A}">
                    <a16:rowId xmlns:a16="http://schemas.microsoft.com/office/drawing/2014/main" val="3146297244"/>
                  </a:ext>
                </a:extLst>
              </a:tr>
              <a:tr h="370840">
                <a:tc>
                  <a:txBody>
                    <a:bodyPr/>
                    <a:lstStyle/>
                    <a:p>
                      <a:r>
                        <a:rPr lang="en-US" dirty="0" smtClean="0"/>
                        <a:t>Square</a:t>
                      </a:r>
                      <a:r>
                        <a:rPr lang="en-US" baseline="0" dirty="0" smtClean="0"/>
                        <a:t> </a:t>
                      </a:r>
                      <a:r>
                        <a:rPr lang="en-US" dirty="0" smtClean="0"/>
                        <a:t>1</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438718538"/>
                  </a:ext>
                </a:extLst>
              </a:tr>
              <a:tr h="370840">
                <a:tc>
                  <a:txBody>
                    <a:bodyPr/>
                    <a:lstStyle/>
                    <a:p>
                      <a:r>
                        <a:rPr lang="en-US" dirty="0" smtClean="0"/>
                        <a:t>Square 2</a:t>
                      </a:r>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666525673"/>
                  </a:ext>
                </a:extLst>
              </a:tr>
              <a:tr h="370840">
                <a:tc>
                  <a:txBody>
                    <a:bodyPr/>
                    <a:lstStyle/>
                    <a:p>
                      <a:r>
                        <a:rPr lang="en-US" dirty="0" smtClean="0"/>
                        <a:t>Square 3</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852292067"/>
                  </a:ext>
                </a:extLst>
              </a:tr>
              <a:tr h="370840">
                <a:tc>
                  <a:txBody>
                    <a:bodyPr/>
                    <a:lstStyle/>
                    <a:p>
                      <a:r>
                        <a:rPr lang="en-US" dirty="0" smtClean="0"/>
                        <a:t>Square 4</a:t>
                      </a:r>
                      <a:endParaRPr lang="en-US" dirty="0"/>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2330059199"/>
                  </a:ext>
                </a:extLst>
              </a:tr>
              <a:tr h="370840">
                <a:tc>
                  <a:txBody>
                    <a:bodyPr/>
                    <a:lstStyle/>
                    <a:p>
                      <a:r>
                        <a:rPr lang="en-US" dirty="0" smtClean="0"/>
                        <a:t>Square 5</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a:p>
                  </a:txBody>
                  <a:tcPr/>
                </a:tc>
                <a:extLst>
                  <a:ext uri="{0D108BD9-81ED-4DB2-BD59-A6C34878D82A}">
                    <a16:rowId xmlns:a16="http://schemas.microsoft.com/office/drawing/2014/main" val="760982141"/>
                  </a:ext>
                </a:extLst>
              </a:tr>
              <a:tr h="370840">
                <a:tc>
                  <a:txBody>
                    <a:bodyPr/>
                    <a:lstStyle/>
                    <a:p>
                      <a:r>
                        <a:rPr lang="en-US" dirty="0" smtClean="0"/>
                        <a:t>Square 6</a:t>
                      </a: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3295015014"/>
                  </a:ext>
                </a:extLst>
              </a:tr>
              <a:tr h="370840">
                <a:tc>
                  <a:txBody>
                    <a:bodyPr/>
                    <a:lstStyle/>
                    <a:p>
                      <a:r>
                        <a:rPr lang="en-US" dirty="0" smtClean="0"/>
                        <a:t>Square 7</a:t>
                      </a:r>
                      <a:endParaRPr lang="en-US" dirty="0"/>
                    </a:p>
                  </a:txBody>
                  <a:tcPr/>
                </a:tc>
                <a:tc>
                  <a:txBody>
                    <a:bodyPr/>
                    <a:lstStyle/>
                    <a:p>
                      <a:pPr algn="ctr"/>
                      <a:endParaRPr lang="en-US" dirty="0"/>
                    </a:p>
                  </a:txBody>
                  <a:tcPr/>
                </a:tc>
                <a:tc>
                  <a:txBody>
                    <a:bodyPr/>
                    <a:lstStyle/>
                    <a:p>
                      <a:pPr algn="ctr"/>
                      <a:endParaRPr lang="en-US"/>
                    </a:p>
                  </a:txBody>
                  <a:tcPr/>
                </a:tc>
                <a:tc>
                  <a:txBody>
                    <a:bodyPr/>
                    <a:lstStyle/>
                    <a:p>
                      <a:pPr algn="ctr"/>
                      <a:endParaRPr lang="en-US"/>
                    </a:p>
                  </a:txBody>
                  <a:tcPr/>
                </a:tc>
                <a:tc>
                  <a:txBody>
                    <a:bodyPr/>
                    <a:lstStyle/>
                    <a:p>
                      <a:pPr algn="ctr"/>
                      <a:endParaRPr lang="en-US" dirty="0"/>
                    </a:p>
                  </a:txBody>
                  <a:tcPr/>
                </a:tc>
                <a:extLst>
                  <a:ext uri="{0D108BD9-81ED-4DB2-BD59-A6C34878D82A}">
                    <a16:rowId xmlns:a16="http://schemas.microsoft.com/office/drawing/2014/main" val="2516970479"/>
                  </a:ext>
                </a:extLst>
              </a:tr>
            </a:tbl>
          </a:graphicData>
        </a:graphic>
      </p:graphicFrame>
      <mc:AlternateContent xmlns:mc="http://schemas.openxmlformats.org/markup-compatibility/2006">
        <mc:Choice xmlns:a14="http://schemas.microsoft.com/office/drawing/2010/main" Requires="a14">
          <p:sp>
            <p:nvSpPr>
              <p:cNvPr id="5" name="Rectangle 4"/>
              <p:cNvSpPr/>
              <p:nvPr/>
            </p:nvSpPr>
            <p:spPr>
              <a:xfrm>
                <a:off x="3885398" y="1790248"/>
                <a:ext cx="9239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dirty="0"/>
              </a:p>
            </p:txBody>
          </p:sp>
        </mc:Choice>
        <mc:Fallback>
          <p:sp>
            <p:nvSpPr>
              <p:cNvPr id="5" name="Rectangle 4"/>
              <p:cNvSpPr>
                <a:spLocks noRot="1" noChangeAspect="1" noMove="1" noResize="1" noEditPoints="1" noAdjustHandles="1" noChangeArrowheads="1" noChangeShapeType="1" noTextEdit="1"/>
              </p:cNvSpPr>
              <p:nvPr/>
            </p:nvSpPr>
            <p:spPr>
              <a:xfrm>
                <a:off x="3885398" y="1790248"/>
                <a:ext cx="923971" cy="369332"/>
              </a:xfrm>
              <a:prstGeom prst="rect">
                <a:avLst/>
              </a:prstGeom>
              <a:blipFill>
                <a:blip r:embed="rId5"/>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8016565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nvPr>
        </p:nvGraphicFramePr>
        <p:xfrm>
          <a:off x="336725" y="2015900"/>
          <a:ext cx="2313432" cy="2515416"/>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r>
                        <a:rPr lang="en-US" sz="1400" b="0" dirty="0" smtClean="0">
                          <a:solidFill>
                            <a:schemeClr val="tx1"/>
                          </a:solidFill>
                        </a:rPr>
                        <a:t>1</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2</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3</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4\_(</a:t>
                      </a:r>
                      <a:r>
                        <a:rPr kumimoji="0" lang="ja-JP" altLang="en-US" sz="1200" b="0" i="0" u="none" strike="noStrike" kern="1200" cap="none" spc="0" normalizeH="0" baseline="0" noProof="0" dirty="0" smtClean="0">
                          <a:ln>
                            <a:noFill/>
                          </a:ln>
                          <a:solidFill>
                            <a:schemeClr val="tx1"/>
                          </a:solidFill>
                          <a:effectLst/>
                          <a:uLnTx/>
                          <a:uFillTx/>
                          <a:latin typeface="+mn-lt"/>
                          <a:ea typeface="+mn-ea"/>
                          <a:cs typeface="+mn-cs"/>
                        </a:rPr>
                        <a:t>ツ</a:t>
                      </a: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200" b="0" dirty="0" smtClean="0">
                          <a:solidFill>
                            <a:schemeClr val="tx1"/>
                          </a:solidFill>
                        </a:rPr>
                        <a:t>5</a:t>
                      </a:r>
                      <a:endParaRPr lang="en-US" sz="12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r>
                        <a:rPr lang="en-US" sz="1400" b="0" dirty="0" smtClean="0">
                          <a:solidFill>
                            <a:schemeClr val="tx1"/>
                          </a:solidFill>
                        </a:rPr>
                        <a:t>6</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7</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400" b="0" dirty="0">
                          <a:solidFill>
                            <a:schemeClr val="tx1"/>
                          </a:solidFill>
                          <a:latin typeface="+mn-lt"/>
                          <a:ea typeface="Apple Symbols" panose="02000000000000000000" pitchFamily="2" charset="-79"/>
                          <a:cs typeface="Arial" panose="020B0604020202020204" pitchFamily="34" charset="0"/>
                        </a:rPr>
                        <a:t>                 _______</a:t>
                      </a:r>
                    </a:p>
                    <a:p>
                      <a:pPr algn="l"/>
                      <a:r>
                        <a:rPr lang="en-US" sz="400" b="0" dirty="0">
                          <a:solidFill>
                            <a:schemeClr val="tx1"/>
                          </a:solidFill>
                          <a:latin typeface="+mn-lt"/>
                          <a:ea typeface="Apple Symbols" panose="02000000000000000000" pitchFamily="2" charset="-79"/>
                          <a:cs typeface="Arial" panose="020B0604020202020204" pitchFamily="34" charset="0"/>
                        </a:rPr>
                        <a:t>               //     ||  \ \ </a:t>
                      </a:r>
                    </a:p>
                    <a:p>
                      <a:pPr algn="l"/>
                      <a:r>
                        <a:rPr lang="en-US" sz="400" b="0" dirty="0">
                          <a:solidFill>
                            <a:schemeClr val="tx1"/>
                          </a:solidFill>
                          <a:latin typeface="+mn-lt"/>
                          <a:ea typeface="Apple Symbols" panose="02000000000000000000" pitchFamily="2" charset="-79"/>
                          <a:cs typeface="Arial" panose="020B0604020202020204" pitchFamily="34" charset="0"/>
                        </a:rPr>
                        <a:t>  _____//___||__\ \___</a:t>
                      </a:r>
                    </a:p>
                    <a:p>
                      <a:pPr algn="l"/>
                      <a:r>
                        <a:rPr lang="en-US" sz="400" b="0" dirty="0">
                          <a:solidFill>
                            <a:schemeClr val="tx1"/>
                          </a:solidFill>
                          <a:latin typeface="+mn-lt"/>
                          <a:ea typeface="Apple Symbols" panose="02000000000000000000" pitchFamily="2" charset="-79"/>
                          <a:cs typeface="Arial" panose="020B0604020202020204" pitchFamily="34" charset="0"/>
                        </a:rPr>
                        <a:t>  )     _                     _        \ </a:t>
                      </a:r>
                    </a:p>
                    <a:p>
                      <a:pPr algn="l"/>
                      <a:r>
                        <a:rPr lang="en-US" sz="400" b="0" dirty="0">
                          <a:solidFill>
                            <a:schemeClr val="tx1"/>
                          </a:solidFill>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7" name="Up Arrow 6">
            <a:extLst>
              <a:ext uri="{FF2B5EF4-FFF2-40B4-BE49-F238E27FC236}">
                <a16:creationId xmlns:a16="http://schemas.microsoft.com/office/drawing/2014/main" id="{6774CD75-BEDA-9849-9FB5-10009796D4EE}"/>
              </a:ext>
            </a:extLst>
          </p:cNvPr>
          <p:cNvSpPr/>
          <p:nvPr/>
        </p:nvSpPr>
        <p:spPr>
          <a:xfrm>
            <a:off x="618269" y="2588103"/>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618269" y="3675954"/>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Title 1">
            <a:extLst>
              <a:ext uri="{FF2B5EF4-FFF2-40B4-BE49-F238E27FC236}">
                <a16:creationId xmlns:a16="http://schemas.microsoft.com/office/drawing/2014/main" id="{B023227B-436D-AB40-BBB4-80F45C3EC5F4}"/>
              </a:ext>
            </a:extLst>
          </p:cNvPr>
          <p:cNvSpPr txBox="1">
            <a:spLocks/>
          </p:cNvSpPr>
          <p:nvPr/>
        </p:nvSpPr>
        <p:spPr>
          <a:xfrm>
            <a:off x="-875900" y="208310"/>
            <a:ext cx="5176467" cy="426958"/>
          </a:xfrm>
          <a:prstGeom prst="rect">
            <a:avLst/>
          </a:prstGeom>
        </p:spPr>
        <p:txBody>
          <a:bodyPr vert="horz" lIns="68580" tIns="34290" rIns="68580" bIns="34290" rtlCol="0" anchor="ctr">
            <a:normAutofit fontScale="60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smtClean="0"/>
              <a:t>Gridworl</a:t>
            </a:r>
            <a:r>
              <a:rPr lang="en-US" sz="4400" dirty="0" err="1" smtClean="0"/>
              <a:t>d</a:t>
            </a:r>
            <a:r>
              <a:rPr lang="en-US" sz="4400" dirty="0" smtClean="0"/>
              <a:t> Example</a:t>
            </a:r>
            <a:endParaRPr lang="en-US" sz="4400" b="1" dirty="0"/>
          </a:p>
        </p:txBody>
      </p:sp>
      <mc:AlternateContent xmlns:mc="http://schemas.openxmlformats.org/markup-compatibility/2006">
        <mc:Choice xmlns:a14="http://schemas.microsoft.com/office/drawing/2010/main" Requires="a14">
          <p:sp>
            <p:nvSpPr>
              <p:cNvPr id="2" name="TextBox 1"/>
              <p:cNvSpPr txBox="1"/>
              <p:nvPr/>
            </p:nvSpPr>
            <p:spPr>
              <a:xfrm>
                <a:off x="3526949" y="682981"/>
                <a:ext cx="2723887" cy="5492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b="0" i="1" smtClean="0">
                                  <a:latin typeface="Cambria Math" panose="02040503050406030204" pitchFamily="18" charset="0"/>
                                </a:rPr>
                                <m:t>1,   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car</m:t>
                              </m:r>
                              <m:r>
                                <a:rPr lang="en-US" sz="1600" b="0" i="1" smtClean="0">
                                  <a:latin typeface="Cambria Math" panose="02040503050406030204" pitchFamily="18" charset="0"/>
                                </a:rPr>
                                <m:t>    </m:t>
                              </m:r>
                            </m:e>
                            <m:e>
                              <m:r>
                                <a:rPr lang="en-US" sz="1600" b="0" i="1" smtClean="0">
                                  <a:latin typeface="Cambria Math" panose="02040503050406030204" pitchFamily="18" charset="0"/>
                                </a:rPr>
                                <m:t>0, </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otherwise</m:t>
                              </m:r>
                            </m:e>
                          </m:eqArr>
                        </m:e>
                      </m:d>
                    </m:oMath>
                  </m:oMathPara>
                </a14:m>
                <a:endParaRPr lang="en-US" sz="1600" dirty="0"/>
              </a:p>
            </p:txBody>
          </p:sp>
        </mc:Choice>
        <mc:Fallback>
          <p:sp>
            <p:nvSpPr>
              <p:cNvPr id="2" name="TextBox 1"/>
              <p:cNvSpPr txBox="1">
                <a:spLocks noRot="1" noChangeAspect="1" noMove="1" noResize="1" noEditPoints="1" noAdjustHandles="1" noChangeArrowheads="1" noChangeShapeType="1" noTextEdit="1"/>
              </p:cNvSpPr>
              <p:nvPr/>
            </p:nvSpPr>
            <p:spPr>
              <a:xfrm>
                <a:off x="3526949" y="682981"/>
                <a:ext cx="2723887" cy="549253"/>
              </a:xfrm>
              <a:prstGeom prst="rect">
                <a:avLst/>
              </a:prstGeom>
              <a:blipFill>
                <a:blip r:embed="rId3"/>
                <a:stretch>
                  <a:fillRect b="-1111"/>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1737786168"/>
              </p:ext>
            </p:extLst>
          </p:nvPr>
        </p:nvGraphicFramePr>
        <p:xfrm>
          <a:off x="3885398" y="1790248"/>
          <a:ext cx="5191225" cy="2966720"/>
        </p:xfrm>
        <a:graphic>
          <a:graphicData uri="http://schemas.openxmlformats.org/drawingml/2006/table">
            <a:tbl>
              <a:tblPr firstRow="1" bandRow="1">
                <a:tableStyleId>{EB344D84-9AFB-497E-A393-DC336BA19D2E}</a:tableStyleId>
              </a:tblPr>
              <a:tblGrid>
                <a:gridCol w="1038245">
                  <a:extLst>
                    <a:ext uri="{9D8B030D-6E8A-4147-A177-3AD203B41FA5}">
                      <a16:colId xmlns:a16="http://schemas.microsoft.com/office/drawing/2014/main" val="79948007"/>
                    </a:ext>
                  </a:extLst>
                </a:gridCol>
                <a:gridCol w="1038245">
                  <a:extLst>
                    <a:ext uri="{9D8B030D-6E8A-4147-A177-3AD203B41FA5}">
                      <a16:colId xmlns:a16="http://schemas.microsoft.com/office/drawing/2014/main" val="2684241753"/>
                    </a:ext>
                  </a:extLst>
                </a:gridCol>
                <a:gridCol w="1038245">
                  <a:extLst>
                    <a:ext uri="{9D8B030D-6E8A-4147-A177-3AD203B41FA5}">
                      <a16:colId xmlns:a16="http://schemas.microsoft.com/office/drawing/2014/main" val="377072386"/>
                    </a:ext>
                  </a:extLst>
                </a:gridCol>
                <a:gridCol w="1038245">
                  <a:extLst>
                    <a:ext uri="{9D8B030D-6E8A-4147-A177-3AD203B41FA5}">
                      <a16:colId xmlns:a16="http://schemas.microsoft.com/office/drawing/2014/main" val="2464520345"/>
                    </a:ext>
                  </a:extLst>
                </a:gridCol>
                <a:gridCol w="1038245">
                  <a:extLst>
                    <a:ext uri="{9D8B030D-6E8A-4147-A177-3AD203B41FA5}">
                      <a16:colId xmlns:a16="http://schemas.microsoft.com/office/drawing/2014/main" val="2866393598"/>
                    </a:ext>
                  </a:extLst>
                </a:gridCol>
              </a:tblGrid>
              <a:tr h="370840">
                <a:tc>
                  <a:txBody>
                    <a:bodyPr/>
                    <a:lstStyle/>
                    <a:p>
                      <a:endParaRPr lang="en-US" dirty="0"/>
                    </a:p>
                  </a:txBody>
                  <a:tcPr/>
                </a:tc>
                <a:tc>
                  <a:txBody>
                    <a:bodyPr/>
                    <a:lstStyle/>
                    <a:p>
                      <a:pPr algn="ctr"/>
                      <a:r>
                        <a:rPr lang="en-US" dirty="0" smtClean="0"/>
                        <a:t>LEFT</a:t>
                      </a:r>
                      <a:endParaRPr lang="en-US" dirty="0"/>
                    </a:p>
                  </a:txBody>
                  <a:tcPr/>
                </a:tc>
                <a:tc>
                  <a:txBody>
                    <a:bodyPr/>
                    <a:lstStyle/>
                    <a:p>
                      <a:pPr algn="ctr"/>
                      <a:r>
                        <a:rPr lang="en-US" dirty="0" smtClean="0"/>
                        <a:t>RIGHT</a:t>
                      </a:r>
                      <a:endParaRPr lang="en-US" dirty="0"/>
                    </a:p>
                  </a:txBody>
                  <a:tcPr/>
                </a:tc>
                <a:tc>
                  <a:txBody>
                    <a:bodyPr/>
                    <a:lstStyle/>
                    <a:p>
                      <a:pPr algn="ctr"/>
                      <a:r>
                        <a:rPr lang="en-US" dirty="0" smtClean="0"/>
                        <a:t>UP</a:t>
                      </a:r>
                      <a:endParaRPr lang="en-US" dirty="0"/>
                    </a:p>
                  </a:txBody>
                  <a:tcPr/>
                </a:tc>
                <a:tc>
                  <a:txBody>
                    <a:bodyPr/>
                    <a:lstStyle/>
                    <a:p>
                      <a:pPr algn="ctr"/>
                      <a:r>
                        <a:rPr lang="en-US" dirty="0" smtClean="0"/>
                        <a:t>DOWN</a:t>
                      </a:r>
                      <a:endParaRPr lang="en-US" dirty="0"/>
                    </a:p>
                  </a:txBody>
                  <a:tcPr/>
                </a:tc>
                <a:extLst>
                  <a:ext uri="{0D108BD9-81ED-4DB2-BD59-A6C34878D82A}">
                    <a16:rowId xmlns:a16="http://schemas.microsoft.com/office/drawing/2014/main" val="3146297244"/>
                  </a:ext>
                </a:extLst>
              </a:tr>
              <a:tr h="370840">
                <a:tc>
                  <a:txBody>
                    <a:bodyPr/>
                    <a:lstStyle/>
                    <a:p>
                      <a:r>
                        <a:rPr lang="en-US" dirty="0" smtClean="0"/>
                        <a:t>Square</a:t>
                      </a:r>
                      <a:r>
                        <a:rPr lang="en-US" baseline="0" dirty="0" smtClean="0"/>
                        <a:t> </a:t>
                      </a: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extLst>
                  <a:ext uri="{0D108BD9-81ED-4DB2-BD59-A6C34878D82A}">
                    <a16:rowId xmlns:a16="http://schemas.microsoft.com/office/drawing/2014/main" val="2438718538"/>
                  </a:ext>
                </a:extLst>
              </a:tr>
              <a:tr h="370840">
                <a:tc>
                  <a:txBody>
                    <a:bodyPr/>
                    <a:lstStyle/>
                    <a:p>
                      <a:r>
                        <a:rPr lang="en-US" dirty="0" smtClean="0"/>
                        <a:t>Square 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1666525673"/>
                  </a:ext>
                </a:extLst>
              </a:tr>
              <a:tr h="370840">
                <a:tc>
                  <a:txBody>
                    <a:bodyPr/>
                    <a:lstStyle/>
                    <a:p>
                      <a:r>
                        <a:rPr lang="en-US" dirty="0" smtClean="0"/>
                        <a:t>Square 3</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extLst>
                  <a:ext uri="{0D108BD9-81ED-4DB2-BD59-A6C34878D82A}">
                    <a16:rowId xmlns:a16="http://schemas.microsoft.com/office/drawing/2014/main" val="1852292067"/>
                  </a:ext>
                </a:extLst>
              </a:tr>
              <a:tr h="370840">
                <a:tc>
                  <a:txBody>
                    <a:bodyPr/>
                    <a:lstStyle/>
                    <a:p>
                      <a:r>
                        <a:rPr lang="en-US" dirty="0" smtClean="0"/>
                        <a:t>Square 4</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val="2330059199"/>
                  </a:ext>
                </a:extLst>
              </a:tr>
              <a:tr h="370840">
                <a:tc>
                  <a:txBody>
                    <a:bodyPr/>
                    <a:lstStyle/>
                    <a:p>
                      <a:r>
                        <a:rPr lang="en-US" dirty="0" smtClean="0"/>
                        <a:t>Square 5</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val="760982141"/>
                  </a:ext>
                </a:extLst>
              </a:tr>
              <a:tr h="370840">
                <a:tc>
                  <a:txBody>
                    <a:bodyPr/>
                    <a:lstStyle/>
                    <a:p>
                      <a:r>
                        <a:rPr lang="en-US" dirty="0" smtClean="0"/>
                        <a:t>Square 6</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3295015014"/>
                  </a:ext>
                </a:extLst>
              </a:tr>
              <a:tr h="370840">
                <a:tc>
                  <a:txBody>
                    <a:bodyPr/>
                    <a:lstStyle/>
                    <a:p>
                      <a:r>
                        <a:rPr lang="en-US" dirty="0" smtClean="0"/>
                        <a:t>Square 7</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2516970479"/>
                  </a:ext>
                </a:extLst>
              </a:tr>
            </a:tbl>
          </a:graphicData>
        </a:graphic>
      </p:graphicFrame>
      <mc:AlternateContent xmlns:mc="http://schemas.openxmlformats.org/markup-compatibility/2006">
        <mc:Choice xmlns:a14="http://schemas.microsoft.com/office/drawing/2010/main" Requires="a14">
          <p:sp>
            <p:nvSpPr>
              <p:cNvPr id="11" name="Rectangle 10"/>
              <p:cNvSpPr/>
              <p:nvPr/>
            </p:nvSpPr>
            <p:spPr>
              <a:xfrm>
                <a:off x="3885398" y="1790248"/>
                <a:ext cx="9239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dirty="0"/>
              </a:p>
            </p:txBody>
          </p:sp>
        </mc:Choice>
        <mc:Fallback>
          <p:sp>
            <p:nvSpPr>
              <p:cNvPr id="11" name="Rectangle 10"/>
              <p:cNvSpPr>
                <a:spLocks noRot="1" noChangeAspect="1" noMove="1" noResize="1" noEditPoints="1" noAdjustHandles="1" noChangeArrowheads="1" noChangeShapeType="1" noTextEdit="1"/>
              </p:cNvSpPr>
              <p:nvPr/>
            </p:nvSpPr>
            <p:spPr>
              <a:xfrm>
                <a:off x="3885398" y="1790248"/>
                <a:ext cx="923971"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2E68072-C3F4-4DEE-A6D0-F9E38BF99701}"/>
                  </a:ext>
                </a:extLst>
              </p:cNvPr>
              <p:cNvSpPr/>
              <p:nvPr/>
            </p:nvSpPr>
            <p:spPr>
              <a:xfrm>
                <a:off x="3463612" y="231961"/>
                <a:ext cx="3992118" cy="3796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𝑛𝑒𝑤</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r>
                        <a:rPr lang="en-US" sz="1350" b="0" i="1" smtClean="0">
                          <a:solidFill>
                            <a:schemeClr val="accent6"/>
                          </a:solidFill>
                          <a:latin typeface="Cambria Math" panose="02040503050406030204" pitchFamily="18" charset="0"/>
                        </a:rPr>
                        <m:t>1</m:t>
                      </m:r>
                      <m:r>
                        <a:rPr lang="en-US" sz="1350" i="1">
                          <a:latin typeface="Cambria Math" panose="02040503050406030204" pitchFamily="18" charset="0"/>
                        </a:rPr>
                        <m:t>⋅[ </m:t>
                      </m:r>
                      <m:r>
                        <a:rPr lang="en-US" sz="1350" i="1">
                          <a:latin typeface="Cambria Math" panose="02040503050406030204" pitchFamily="18" charset="0"/>
                        </a:rPr>
                        <m:t>𝑟</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e>
                      </m:d>
                      <m:r>
                        <a:rPr lang="en-US" sz="1350" i="1">
                          <a:latin typeface="Cambria Math" panose="02040503050406030204" pitchFamily="18" charset="0"/>
                        </a:rPr>
                        <m:t>+</m:t>
                      </m:r>
                      <m:r>
                        <a:rPr lang="en-US" sz="1350" b="0" i="1" smtClean="0">
                          <a:solidFill>
                            <a:schemeClr val="accent5"/>
                          </a:solidFill>
                          <a:latin typeface="Cambria Math" panose="02040503050406030204" pitchFamily="18" charset="0"/>
                        </a:rPr>
                        <m:t>.8</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r>
                        <a:rPr lang="en-US" sz="1350" i="1">
                          <a:latin typeface="Cambria Math" panose="02040503050406030204" pitchFamily="18" charset="0"/>
                        </a:rPr>
                        <m:t> ]</m:t>
                      </m:r>
                    </m:oMath>
                  </m:oMathPara>
                </a14:m>
                <a:endParaRPr lang="en-US" sz="1350" dirty="0">
                  <a:solidFill>
                    <a:prstClr val="black"/>
                  </a:solidFill>
                </a:endParaRPr>
              </a:p>
            </p:txBody>
          </p:sp>
        </mc:Choice>
        <mc:Fallback>
          <p:sp>
            <p:nvSpPr>
              <p:cNvPr id="12" name="Rectangle 11">
                <a:extLst>
                  <a:ext uri="{FF2B5EF4-FFF2-40B4-BE49-F238E27FC236}">
                    <a16:creationId xmlns:a16="http://schemas.microsoft.com/office/drawing/2014/main" id="{D2E68072-C3F4-4DEE-A6D0-F9E38BF99701}"/>
                  </a:ext>
                </a:extLst>
              </p:cNvPr>
              <p:cNvSpPr>
                <a:spLocks noRot="1" noChangeAspect="1" noMove="1" noResize="1" noEditPoints="1" noAdjustHandles="1" noChangeArrowheads="1" noChangeShapeType="1" noTextEdit="1"/>
              </p:cNvSpPr>
              <p:nvPr/>
            </p:nvSpPr>
            <p:spPr>
              <a:xfrm>
                <a:off x="3463612" y="231961"/>
                <a:ext cx="3992118" cy="379656"/>
              </a:xfrm>
              <a:prstGeom prst="rect">
                <a:avLst/>
              </a:prstGeom>
              <a:blipFill>
                <a:blip r:embed="rId5"/>
                <a:stretch>
                  <a:fillRect/>
                </a:stretch>
              </a:blipFill>
            </p:spPr>
            <p:txBody>
              <a:bodyPr/>
              <a:lstStyle/>
              <a:p>
                <a:r>
                  <a:rPr lang="en-US">
                    <a:noFill/>
                  </a:rPr>
                  <a:t> </a:t>
                </a:r>
              </a:p>
            </p:txBody>
          </p:sp>
        </mc:Fallback>
      </mc:AlternateContent>
      <p:sp>
        <p:nvSpPr>
          <p:cNvPr id="5" name="TextBox 4"/>
          <p:cNvSpPr txBox="1"/>
          <p:nvPr/>
        </p:nvSpPr>
        <p:spPr>
          <a:xfrm>
            <a:off x="819410" y="1017703"/>
            <a:ext cx="1348061" cy="369332"/>
          </a:xfrm>
          <a:prstGeom prst="rect">
            <a:avLst/>
          </a:prstGeom>
          <a:noFill/>
        </p:spPr>
        <p:txBody>
          <a:bodyPr wrap="none" rtlCol="0">
            <a:spAutoFit/>
          </a:bodyPr>
          <a:lstStyle/>
          <a:p>
            <a:r>
              <a:rPr lang="en-US" dirty="0" smtClean="0"/>
              <a:t>ITERATION 0</a:t>
            </a:r>
            <a:endParaRPr lang="en-US" dirty="0"/>
          </a:p>
        </p:txBody>
      </p:sp>
    </p:spTree>
    <p:extLst>
      <p:ext uri="{BB962C8B-B14F-4D97-AF65-F5344CB8AC3E}">
        <p14:creationId xmlns:p14="http://schemas.microsoft.com/office/powerpoint/2010/main" val="2913793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383779B-05EA-4C89-BA09-362F8E9DAAA0}"/>
                  </a:ext>
                </a:extLst>
              </p:cNvPr>
              <p:cNvSpPr/>
              <p:nvPr/>
            </p:nvSpPr>
            <p:spPr>
              <a:xfrm>
                <a:off x="2408295" y="520028"/>
                <a:ext cx="3986669" cy="60375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𝑄</m:t>
                          </m:r>
                        </m:e>
                        <m:sup>
                          <m:r>
                            <a:rPr lang="en-US" sz="1350" i="1">
                              <a:solidFill>
                                <a:prstClr val="black"/>
                              </a:solidFill>
                              <a:latin typeface="Cambria Math" panose="02040503050406030204" pitchFamily="18" charset="0"/>
                            </a:rPr>
                            <m:t>𝜋</m:t>
                          </m:r>
                        </m:sup>
                      </m:sSup>
                      <m:d>
                        <m:dPr>
                          <m:ctrlPr>
                            <a:rPr lang="en-US" sz="1350" i="1">
                              <a:solidFill>
                                <a:prstClr val="black"/>
                              </a:solidFill>
                              <a:latin typeface="Cambria Math" panose="02040503050406030204" pitchFamily="18" charset="0"/>
                            </a:rPr>
                          </m:ctrlPr>
                        </m:dPr>
                        <m:e>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𝑎</m:t>
                          </m:r>
                        </m:e>
                      </m:d>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𝑅</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𝑎</m:t>
                          </m:r>
                        </m:e>
                      </m:d>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𝛾</m:t>
                      </m:r>
                      <m:nary>
                        <m:naryPr>
                          <m:chr m:val="∑"/>
                          <m:supHide m:val="on"/>
                          <m:ctrlPr>
                            <a:rPr lang="en-US" sz="1350" i="1">
                              <a:solidFill>
                                <a:prstClr val="black"/>
                              </a:solidFill>
                              <a:latin typeface="Cambria Math" panose="02040503050406030204" pitchFamily="18" charset="0"/>
                            </a:rPr>
                          </m:ctrlPr>
                        </m:naryPr>
                        <m:sub>
                          <m:sSup>
                            <m:sSupPr>
                              <m:ctrlPr>
                                <a:rPr lang="en-US" sz="1350" i="1">
                                  <a:solidFill>
                                    <a:prstClr val="black"/>
                                  </a:solidFill>
                                  <a:latin typeface="Cambria Math" panose="02040503050406030204" pitchFamily="18" charset="0"/>
                                </a:rPr>
                              </m:ctrlPr>
                            </m:sSupPr>
                            <m:e>
                              <m:r>
                                <m:rPr>
                                  <m:brk m:alnAt="7"/>
                                </m:rPr>
                                <a:rPr lang="en-US" sz="1350" i="1">
                                  <a:solidFill>
                                    <a:prstClr val="black"/>
                                  </a:solidFill>
                                  <a:latin typeface="Cambria Math" panose="02040503050406030204" pitchFamily="18" charset="0"/>
                                </a:rPr>
                                <m:t>𝑠</m:t>
                              </m:r>
                            </m:e>
                            <m:sup>
                              <m:r>
                                <a:rPr lang="en-US" sz="1350" i="1">
                                  <a:solidFill>
                                    <a:prstClr val="black"/>
                                  </a:solidFill>
                                  <a:latin typeface="Cambria Math" panose="02040503050406030204" pitchFamily="18" charset="0"/>
                                </a:rPr>
                                <m:t>′</m:t>
                              </m:r>
                            </m:sup>
                          </m:sSup>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𝑆</m:t>
                          </m:r>
                        </m:sub>
                        <m:sup/>
                        <m:e>
                          <m:r>
                            <a:rPr lang="en-US" sz="1350" i="1">
                              <a:solidFill>
                                <a:prstClr val="black"/>
                              </a:solidFill>
                              <a:latin typeface="Cambria Math" panose="02040503050406030204" pitchFamily="18" charset="0"/>
                            </a:rPr>
                            <m:t>𝑃</m:t>
                          </m:r>
                          <m:d>
                            <m:dPr>
                              <m:ctrlPr>
                                <a:rPr lang="en-US" sz="1350" i="1">
                                  <a:solidFill>
                                    <a:prstClr val="black"/>
                                  </a:solidFill>
                                  <a:latin typeface="Cambria Math" panose="02040503050406030204" pitchFamily="18" charset="0"/>
                                </a:rPr>
                              </m:ctrlPr>
                            </m:dPr>
                            <m:e>
                              <m:r>
                                <a:rPr lang="en-US" sz="1350" i="1">
                                  <a:solidFill>
                                    <a:prstClr val="black"/>
                                  </a:solidFill>
                                  <a:latin typeface="Cambria Math" panose="02040503050406030204" pitchFamily="18" charset="0"/>
                                </a:rPr>
                                <m:t>𝑠</m:t>
                              </m:r>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𝑎</m:t>
                              </m:r>
                              <m:r>
                                <a:rPr lang="en-US" sz="1350" i="1">
                                  <a:solidFill>
                                    <a:prstClr val="black"/>
                                  </a:solidFill>
                                  <a:latin typeface="Cambria Math" panose="02040503050406030204" pitchFamily="18" charset="0"/>
                                </a:rPr>
                                <m:t>,</m:t>
                              </m:r>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𝑠</m:t>
                                  </m:r>
                                </m:e>
                                <m:sup>
                                  <m:r>
                                    <a:rPr lang="en-US" sz="1350" i="1">
                                      <a:solidFill>
                                        <a:prstClr val="black"/>
                                      </a:solidFill>
                                      <a:latin typeface="Cambria Math" panose="02040503050406030204" pitchFamily="18" charset="0"/>
                                    </a:rPr>
                                    <m:t>′</m:t>
                                  </m:r>
                                </m:sup>
                              </m:sSup>
                            </m:e>
                          </m:d>
                          <m:func>
                            <m:funcPr>
                              <m:ctrlPr>
                                <a:rPr lang="en-US" sz="1350" i="1">
                                  <a:solidFill>
                                    <a:prstClr val="black"/>
                                  </a:solidFill>
                                  <a:latin typeface="Cambria Math" panose="02040503050406030204" pitchFamily="18" charset="0"/>
                                </a:rPr>
                              </m:ctrlPr>
                            </m:funcPr>
                            <m:fName>
                              <m:limLow>
                                <m:limLowPr>
                                  <m:ctrlPr>
                                    <a:rPr lang="en-US" sz="1350" i="1">
                                      <a:solidFill>
                                        <a:prstClr val="black"/>
                                      </a:solidFill>
                                      <a:latin typeface="Cambria Math" panose="02040503050406030204" pitchFamily="18" charset="0"/>
                                    </a:rPr>
                                  </m:ctrlPr>
                                </m:limLowPr>
                                <m:e>
                                  <m:r>
                                    <m:rPr>
                                      <m:sty m:val="p"/>
                                    </m:rPr>
                                    <a:rPr lang="en-US" sz="1350">
                                      <a:solidFill>
                                        <a:prstClr val="black"/>
                                      </a:solidFill>
                                      <a:latin typeface="Cambria Math" panose="02040503050406030204" pitchFamily="18" charset="0"/>
                                    </a:rPr>
                                    <m:t>max</m:t>
                                  </m:r>
                                </m:e>
                                <m:lim>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𝑎</m:t>
                                      </m:r>
                                    </m:e>
                                    <m:sup>
                                      <m:r>
                                        <a:rPr lang="en-US" sz="1350" i="1">
                                          <a:solidFill>
                                            <a:prstClr val="black"/>
                                          </a:solidFill>
                                          <a:latin typeface="Cambria Math" panose="02040503050406030204" pitchFamily="18" charset="0"/>
                                        </a:rPr>
                                        <m:t>′</m:t>
                                      </m:r>
                                    </m:sup>
                                  </m:sSup>
                                  <m:r>
                                    <a:rPr lang="en-US" sz="1350" i="1">
                                      <a:solidFill>
                                        <a:prstClr val="black"/>
                                      </a:solidFill>
                                      <a:latin typeface="Cambria Math" panose="02040503050406030204" pitchFamily="18" charset="0"/>
                                    </a:rPr>
                                    <m:t>∈</m:t>
                                  </m:r>
                                  <m:r>
                                    <a:rPr lang="en-US" sz="1350" i="1">
                                      <a:solidFill>
                                        <a:prstClr val="black"/>
                                      </a:solidFill>
                                      <a:latin typeface="Cambria Math" panose="02040503050406030204" pitchFamily="18" charset="0"/>
                                    </a:rPr>
                                    <m:t>𝐴</m:t>
                                  </m:r>
                                </m:lim>
                              </m:limLow>
                            </m:fName>
                            <m:e>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𝑄</m:t>
                                  </m:r>
                                </m:e>
                                <m:sup>
                                  <m:r>
                                    <a:rPr lang="en-US" sz="1350" i="1">
                                      <a:solidFill>
                                        <a:prstClr val="black"/>
                                      </a:solidFill>
                                      <a:latin typeface="Cambria Math" panose="02040503050406030204" pitchFamily="18" charset="0"/>
                                    </a:rPr>
                                    <m:t>𝜋</m:t>
                                  </m:r>
                                </m:sup>
                              </m:sSup>
                              <m:r>
                                <a:rPr lang="en-US" sz="1350" i="1">
                                  <a:solidFill>
                                    <a:prstClr val="black"/>
                                  </a:solidFill>
                                  <a:latin typeface="Cambria Math" panose="02040503050406030204" pitchFamily="18" charset="0"/>
                                </a:rPr>
                                <m:t>(</m:t>
                              </m:r>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𝑠</m:t>
                                  </m:r>
                                </m:e>
                                <m:sup>
                                  <m:r>
                                    <a:rPr lang="en-US" sz="1350" i="1">
                                      <a:solidFill>
                                        <a:prstClr val="black"/>
                                      </a:solidFill>
                                      <a:latin typeface="Cambria Math" panose="02040503050406030204" pitchFamily="18" charset="0"/>
                                    </a:rPr>
                                    <m:t>′</m:t>
                                  </m:r>
                                </m:sup>
                              </m:sSup>
                              <m:r>
                                <a:rPr lang="en-US" sz="1350" i="1">
                                  <a:solidFill>
                                    <a:prstClr val="black"/>
                                  </a:solidFill>
                                  <a:latin typeface="Cambria Math" panose="02040503050406030204" pitchFamily="18" charset="0"/>
                                </a:rPr>
                                <m:t>,</m:t>
                              </m:r>
                              <m:sSup>
                                <m:sSupPr>
                                  <m:ctrlPr>
                                    <a:rPr lang="en-US" sz="1350" i="1">
                                      <a:solidFill>
                                        <a:prstClr val="black"/>
                                      </a:solidFill>
                                      <a:latin typeface="Cambria Math" panose="02040503050406030204" pitchFamily="18" charset="0"/>
                                    </a:rPr>
                                  </m:ctrlPr>
                                </m:sSupPr>
                                <m:e>
                                  <m:r>
                                    <a:rPr lang="en-US" sz="1350" i="1">
                                      <a:solidFill>
                                        <a:prstClr val="black"/>
                                      </a:solidFill>
                                      <a:latin typeface="Cambria Math" panose="02040503050406030204" pitchFamily="18" charset="0"/>
                                    </a:rPr>
                                    <m:t>𝑎</m:t>
                                  </m:r>
                                </m:e>
                                <m:sup>
                                  <m:r>
                                    <a:rPr lang="en-US" sz="1350" i="1">
                                      <a:solidFill>
                                        <a:prstClr val="black"/>
                                      </a:solidFill>
                                      <a:latin typeface="Cambria Math" panose="02040503050406030204" pitchFamily="18" charset="0"/>
                                    </a:rPr>
                                    <m:t>′</m:t>
                                  </m:r>
                                </m:sup>
                              </m:sSup>
                              <m:r>
                                <a:rPr lang="en-US" sz="1350" i="1">
                                  <a:solidFill>
                                    <a:prstClr val="black"/>
                                  </a:solidFill>
                                  <a:latin typeface="Cambria Math" panose="02040503050406030204" pitchFamily="18" charset="0"/>
                                </a:rPr>
                                <m:t>)</m:t>
                              </m:r>
                            </m:e>
                          </m:func>
                        </m:e>
                      </m:nary>
                    </m:oMath>
                  </m:oMathPara>
                </a14:m>
                <a:endParaRPr lang="en-US" sz="1350" dirty="0"/>
              </a:p>
            </p:txBody>
          </p:sp>
        </mc:Choice>
        <mc:Fallback xmlns="">
          <p:sp>
            <p:nvSpPr>
              <p:cNvPr id="2" name="Rectangle 1">
                <a:extLst>
                  <a:ext uri="{FF2B5EF4-FFF2-40B4-BE49-F238E27FC236}">
                    <a16:creationId xmlns:a16="http://schemas.microsoft.com/office/drawing/2014/main" id="{4383779B-05EA-4C89-BA09-362F8E9DAAA0}"/>
                  </a:ext>
                </a:extLst>
              </p:cNvPr>
              <p:cNvSpPr>
                <a:spLocks noRot="1" noChangeAspect="1" noMove="1" noResize="1" noEditPoints="1" noAdjustHandles="1" noChangeArrowheads="1" noChangeShapeType="1" noTextEdit="1"/>
              </p:cNvSpPr>
              <p:nvPr/>
            </p:nvSpPr>
            <p:spPr>
              <a:xfrm>
                <a:off x="2408295" y="520028"/>
                <a:ext cx="3986669" cy="603755"/>
              </a:xfrm>
              <a:prstGeom prst="rect">
                <a:avLst/>
              </a:prstGeom>
              <a:blipFill>
                <a:blip r:embed="rId2"/>
                <a:stretch>
                  <a:fillRect t="-118182" b="-164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25C5DAE-9B71-4BDF-B981-7B975DEC0ADB}"/>
                  </a:ext>
                </a:extLst>
              </p:cNvPr>
              <p:cNvSpPr txBox="1"/>
              <p:nvPr/>
            </p:nvSpPr>
            <p:spPr>
              <a:xfrm>
                <a:off x="841514" y="1920076"/>
                <a:ext cx="7717690" cy="293670"/>
              </a:xfrm>
              <a:prstGeom prst="rect">
                <a:avLst/>
              </a:prstGeom>
              <a:noFill/>
            </p:spPr>
            <p:txBody>
              <a:bodyPr wrap="none" lIns="0" tIns="0" rIns="0" bIns="0" rtlCol="0">
                <a:spAutoFit/>
              </a:bodyPr>
              <a:lstStyle/>
              <a:p>
                <a14:m>
                  <m:oMath xmlns:m="http://schemas.openxmlformats.org/officeDocument/2006/math">
                    <m:sSup>
                      <m:sSupPr>
                        <m:ctrlPr>
                          <a:rPr lang="en-US" sz="1350" i="1" smtClean="0">
                            <a:latin typeface="Cambria Math" panose="02040503050406030204" pitchFamily="18" charset="0"/>
                          </a:rPr>
                        </m:ctrlPr>
                      </m:sSupPr>
                      <m:e>
                        <m:r>
                          <a:rPr lang="en-US" sz="1350" b="0" i="1" smtClean="0">
                            <a:latin typeface="Cambria Math" panose="02040503050406030204" pitchFamily="18" charset="0"/>
                          </a:rPr>
                          <m:t>𝑄</m:t>
                        </m:r>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𝑠</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𝑎</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r>
                          <a:rPr lang="en-US" sz="1350" i="1">
                            <a:latin typeface="Cambria Math" panose="02040503050406030204" pitchFamily="18" charset="0"/>
                          </a:rPr>
                          <m:t>𝜃</m:t>
                        </m:r>
                      </m:e>
                      <m:sup>
                        <m:r>
                          <a:rPr lang="en-US" sz="1350" i="1">
                            <a:latin typeface="Cambria Math" panose="02040503050406030204" pitchFamily="18" charset="0"/>
                          </a:rPr>
                          <m:t>𝑛𝑒𝑤</m:t>
                        </m:r>
                      </m:sup>
                    </m:sSup>
                    <m:r>
                      <a:rPr lang="en-US" sz="1350" b="0" i="1" smtClean="0">
                        <a:latin typeface="Cambria Math" panose="02040503050406030204" pitchFamily="18" charset="0"/>
                      </a:rPr>
                      <m:t>)=</m:t>
                    </m:r>
                    <m:r>
                      <a:rPr lang="en-US" sz="1350" b="0" i="1" smtClean="0">
                        <a:latin typeface="Cambria Math" panose="02040503050406030204" pitchFamily="18" charset="0"/>
                      </a:rPr>
                      <m:t>𝑄</m:t>
                    </m:r>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𝑠</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𝑎</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r>
                      <a:rPr lang="en-US" sz="1350" b="0" i="1" smtClean="0">
                        <a:latin typeface="Cambria Math" panose="02040503050406030204" pitchFamily="18" charset="0"/>
                      </a:rPr>
                      <m:t>+</m:t>
                    </m:r>
                    <m:r>
                      <a:rPr lang="en-US" sz="1350" i="1">
                        <a:latin typeface="Cambria Math" panose="02040503050406030204" pitchFamily="18" charset="0"/>
                      </a:rPr>
                      <m:t>𝛼</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𝑟</m:t>
                        </m:r>
                      </m:e>
                      <m:sub>
                        <m:r>
                          <a:rPr lang="en-US" sz="1350" i="1">
                            <a:latin typeface="Cambria Math" panose="02040503050406030204" pitchFamily="18" charset="0"/>
                          </a:rPr>
                          <m:t>𝑡</m:t>
                        </m:r>
                      </m:sub>
                    </m:sSub>
                    <m:r>
                      <a:rPr lang="en-US" sz="1350" i="1">
                        <a:latin typeface="Cambria Math" panose="02040503050406030204" pitchFamily="18" charset="0"/>
                      </a:rPr>
                      <m:t>+</m:t>
                    </m:r>
                    <m:r>
                      <a:rPr lang="en-US" sz="1350" i="1">
                        <a:latin typeface="Cambria Math" panose="02040503050406030204" pitchFamily="18" charset="0"/>
                      </a:rPr>
                      <m:t>𝛾</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r>
                      <a:rPr lang="en-US" sz="1350" i="1">
                        <a:latin typeface="Cambria Math" panose="02040503050406030204" pitchFamily="18" charset="0"/>
                      </a:rPr>
                      <m:t>𝑄</m:t>
                    </m:r>
                    <m:d>
                      <m:dPr>
                        <m:ctrlPr>
                          <a:rPr lang="en-US" sz="1350" i="1">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𝑠</m:t>
                            </m:r>
                          </m:e>
                          <m:sub>
                            <m:r>
                              <a:rPr lang="en-US" sz="1350" i="1">
                                <a:latin typeface="Cambria Math" panose="02040503050406030204" pitchFamily="18" charset="0"/>
                              </a:rPr>
                              <m:t>𝑡</m:t>
                            </m:r>
                            <m:r>
                              <a:rPr lang="en-US" sz="1350" i="1">
                                <a:latin typeface="Cambria Math" panose="02040503050406030204" pitchFamily="18" charset="0"/>
                              </a:rPr>
                              <m:t>+1</m:t>
                            </m:r>
                          </m:sub>
                          <m:sup>
                            <m:r>
                              <a:rPr lang="en-US" sz="1350" i="1">
                                <a:latin typeface="Cambria Math" panose="02040503050406030204" pitchFamily="18" charset="0"/>
                              </a:rPr>
                              <m:t>′</m:t>
                            </m:r>
                          </m:sup>
                        </m:sSub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e>
                    </m:d>
                    <m:r>
                      <a:rPr lang="en-US" sz="1350" i="1">
                        <a:latin typeface="Cambria Math" panose="02040503050406030204" pitchFamily="18" charset="0"/>
                      </a:rPr>
                      <m:t>−</m:t>
                    </m:r>
                    <m:r>
                      <a:rPr lang="en-US" sz="1350" i="1">
                        <a:latin typeface="Cambria Math" panose="02040503050406030204" pitchFamily="18" charset="0"/>
                      </a:rPr>
                      <m:t>𝑄</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sSup>
                          <m:sSupPr>
                            <m:ctrlPr>
                              <a:rPr lang="en-US" sz="1350" b="0" i="1" smtClean="0">
                                <a:latin typeface="Cambria Math" panose="02040503050406030204" pitchFamily="18" charset="0"/>
                              </a:rPr>
                            </m:ctrlPr>
                          </m:sSupPr>
                          <m:e>
                            <m:r>
                              <a:rPr lang="en-US" sz="1350" i="1">
                                <a:latin typeface="Cambria Math" panose="02040503050406030204" pitchFamily="18" charset="0"/>
                              </a:rPr>
                              <m:t>;</m:t>
                            </m:r>
                            <m:r>
                              <a:rPr lang="en-US" sz="1350" b="0" i="1" smtClean="0">
                                <a:latin typeface="Cambria Math" panose="02040503050406030204" pitchFamily="18" charset="0"/>
                              </a:rPr>
                              <m:t>𝜃</m:t>
                            </m:r>
                          </m:e>
                          <m:sup>
                            <m:r>
                              <a:rPr lang="en-US" sz="1350" b="0" i="1" smtClean="0">
                                <a:latin typeface="Cambria Math" panose="02040503050406030204" pitchFamily="18" charset="0"/>
                              </a:rPr>
                              <m:t>𝑜𝑙𝑑</m:t>
                            </m:r>
                          </m:sup>
                        </m:sSup>
                      </m:e>
                    </m:d>
                    <m:r>
                      <a:rPr lang="en-US" sz="1350" b="0" i="1" smtClean="0">
                        <a:latin typeface="Cambria Math" panose="02040503050406030204" pitchFamily="18" charset="0"/>
                      </a:rPr>
                      <m:t>]</m:t>
                    </m:r>
                    <m:sSub>
                      <m:sSubPr>
                        <m:ctrlPr>
                          <a:rPr lang="en-US" sz="1350" i="1">
                            <a:latin typeface="Cambria Math" panose="02040503050406030204" pitchFamily="18" charset="0"/>
                          </a:rPr>
                        </m:ctrlPr>
                      </m:sSubPr>
                      <m:e>
                        <m:r>
                          <a:rPr lang="en-US" sz="1350">
                            <a:latin typeface="Cambria Math" panose="02040503050406030204" pitchFamily="18" charset="0"/>
                          </a:rPr>
                          <m:t>𝛻</m:t>
                        </m:r>
                      </m:e>
                      <m:sub>
                        <m:r>
                          <a:rPr lang="en-US" sz="1350" i="1">
                            <a:latin typeface="Cambria Math" panose="02040503050406030204" pitchFamily="18" charset="0"/>
                          </a:rPr>
                          <m:t>𝜃</m:t>
                        </m:r>
                      </m:sub>
                    </m:sSub>
                    <m:r>
                      <m:rPr>
                        <m:sty m:val="p"/>
                      </m:rPr>
                      <a:rPr lang="en-US" sz="1350">
                        <a:latin typeface="Cambria Math" panose="02040503050406030204" pitchFamily="18" charset="0"/>
                      </a:rPr>
                      <m:t>Q</m:t>
                    </m:r>
                    <m:sSub>
                      <m:sSubPr>
                        <m:ctrlPr>
                          <a:rPr lang="en-US" sz="1350" i="1">
                            <a:latin typeface="Cambria Math" panose="02040503050406030204" pitchFamily="18" charset="0"/>
                          </a:rPr>
                        </m:ctrlPr>
                      </m:sSub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r>
                              <a:rPr lang="en-US" sz="1350">
                                <a:latin typeface="Cambria Math" panose="02040503050406030204" pitchFamily="18" charset="0"/>
                              </a:rPr>
                              <m:t>;</m:t>
                            </m:r>
                            <m:r>
                              <a:rPr lang="en-US" sz="1350" i="1">
                                <a:latin typeface="Cambria Math" panose="02040503050406030204" pitchFamily="18" charset="0"/>
                              </a:rPr>
                              <m:t>𝜃</m:t>
                            </m:r>
                          </m:e>
                        </m:d>
                      </m:e>
                      <m:sub>
                        <m:sSub>
                          <m:sSubPr>
                            <m:ctrlPr>
                              <a:rPr lang="en-US" sz="1350" i="1">
                                <a:latin typeface="Cambria Math" panose="02040503050406030204" pitchFamily="18" charset="0"/>
                              </a:rPr>
                            </m:ctrlPr>
                          </m:sSubPr>
                          <m:e>
                            <m:d>
                              <m:dPr>
                                <m:begChr m:val=""/>
                                <m:endChr m:val="|"/>
                                <m:ctrlPr>
                                  <a:rPr lang="en-US" sz="1350" i="1">
                                    <a:latin typeface="Cambria Math" panose="02040503050406030204" pitchFamily="18" charset="0"/>
                                  </a:rPr>
                                </m:ctrlPr>
                              </m:dPr>
                              <m:e>
                                <m:r>
                                  <a:rPr lang="en-US" sz="1350">
                                    <a:latin typeface="Cambria Math" panose="02040503050406030204" pitchFamily="18" charset="0"/>
                                  </a:rPr>
                                  <m:t>​</m:t>
                                </m:r>
                              </m:e>
                            </m:d>
                          </m:e>
                          <m:sub>
                            <m:r>
                              <a:rPr lang="en-US" sz="1350" i="1">
                                <a:latin typeface="Cambria Math" panose="02040503050406030204" pitchFamily="18" charset="0"/>
                              </a:rPr>
                              <m:t>𝜃</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sub>
                        </m:sSub>
                      </m:sub>
                    </m:sSub>
                  </m:oMath>
                </a14:m>
                <a:r>
                  <a:rPr lang="en-US" sz="1350" dirty="0"/>
                  <a:t>)</a:t>
                </a:r>
              </a:p>
            </p:txBody>
          </p:sp>
        </mc:Choice>
        <mc:Fallback xmlns="">
          <p:sp>
            <p:nvSpPr>
              <p:cNvPr id="3" name="TextBox 2">
                <a:extLst>
                  <a:ext uri="{FF2B5EF4-FFF2-40B4-BE49-F238E27FC236}">
                    <a16:creationId xmlns:a16="http://schemas.microsoft.com/office/drawing/2014/main" id="{425C5DAE-9B71-4BDF-B981-7B975DEC0ADB}"/>
                  </a:ext>
                </a:extLst>
              </p:cNvPr>
              <p:cNvSpPr txBox="1">
                <a:spLocks noRot="1" noChangeAspect="1" noMove="1" noResize="1" noEditPoints="1" noAdjustHandles="1" noChangeArrowheads="1" noChangeShapeType="1" noTextEdit="1"/>
              </p:cNvSpPr>
              <p:nvPr/>
            </p:nvSpPr>
            <p:spPr>
              <a:xfrm>
                <a:off x="841514" y="1920076"/>
                <a:ext cx="7717690" cy="293670"/>
              </a:xfrm>
              <a:prstGeom prst="rect">
                <a:avLst/>
              </a:prstGeom>
              <a:blipFill>
                <a:blip r:embed="rId3"/>
                <a:stretch>
                  <a:fillRect l="-1027" t="-54167" r="-237" b="-1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5D5D45E-0BC5-4FA0-8C4A-E1B48E2B8FAB}"/>
                  </a:ext>
                </a:extLst>
              </p:cNvPr>
              <p:cNvSpPr txBox="1"/>
              <p:nvPr/>
            </p:nvSpPr>
            <p:spPr>
              <a:xfrm>
                <a:off x="1695335" y="2929755"/>
                <a:ext cx="6540252" cy="293670"/>
              </a:xfrm>
              <a:prstGeom prst="rect">
                <a:avLst/>
              </a:prstGeom>
              <a:noFill/>
            </p:spPr>
            <p:txBody>
              <a:bodyPr wrap="none" lIns="0" tIns="0" rIns="0" bIns="0" rtlCol="0">
                <a:spAutoFit/>
              </a:bodyPr>
              <a:lstStyle/>
              <a:p>
                <a14:m>
                  <m:oMath xmlns:m="http://schemas.openxmlformats.org/officeDocument/2006/math">
                    <m:r>
                      <m:rPr>
                        <m:sty m:val="p"/>
                      </m:rPr>
                      <a:rPr lang="en-US" sz="1350" i="0" smtClean="0">
                        <a:latin typeface="Cambria Math" panose="02040503050406030204" pitchFamily="18" charset="0"/>
                      </a:rPr>
                      <m:t>Δ</m:t>
                    </m:r>
                    <m:r>
                      <a:rPr lang="en-US" sz="1350" b="0" i="1" smtClean="0">
                        <a:latin typeface="Cambria Math" panose="02040503050406030204" pitchFamily="18" charset="0"/>
                      </a:rPr>
                      <m:t>𝜃</m:t>
                    </m:r>
                    <m:r>
                      <a:rPr lang="en-US" sz="1350" b="0" i="1" smtClean="0">
                        <a:latin typeface="Cambria Math" panose="02040503050406030204" pitchFamily="18" charset="0"/>
                      </a:rPr>
                      <m:t>=</m:t>
                    </m:r>
                    <m:r>
                      <a:rPr lang="en-US" sz="1350" i="1">
                        <a:latin typeface="Cambria Math" panose="02040503050406030204" pitchFamily="18" charset="0"/>
                      </a:rPr>
                      <m:t>𝛼</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𝑟</m:t>
                        </m:r>
                      </m:e>
                      <m:sub>
                        <m:r>
                          <a:rPr lang="en-US" sz="1350" i="1">
                            <a:latin typeface="Cambria Math" panose="02040503050406030204" pitchFamily="18" charset="0"/>
                          </a:rPr>
                          <m:t>𝑡</m:t>
                        </m:r>
                      </m:sub>
                    </m:sSub>
                    <m:r>
                      <a:rPr lang="en-US" sz="1350" i="1">
                        <a:latin typeface="Cambria Math" panose="02040503050406030204" pitchFamily="18" charset="0"/>
                      </a:rPr>
                      <m:t>+</m:t>
                    </m:r>
                    <m:r>
                      <a:rPr lang="en-US" sz="1350" i="1">
                        <a:latin typeface="Cambria Math" panose="02040503050406030204" pitchFamily="18" charset="0"/>
                      </a:rPr>
                      <m:t>𝛾</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r>
                      <a:rPr lang="en-US" sz="1350" i="1">
                        <a:latin typeface="Cambria Math" panose="02040503050406030204" pitchFamily="18" charset="0"/>
                      </a:rPr>
                      <m:t>𝑄</m:t>
                    </m:r>
                    <m:d>
                      <m:dPr>
                        <m:ctrlPr>
                          <a:rPr lang="en-US" sz="1350" i="1">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𝑠</m:t>
                            </m:r>
                          </m:e>
                          <m:sub>
                            <m:r>
                              <a:rPr lang="en-US" sz="1350" i="1">
                                <a:latin typeface="Cambria Math" panose="02040503050406030204" pitchFamily="18" charset="0"/>
                              </a:rPr>
                              <m:t>𝑡</m:t>
                            </m:r>
                            <m:r>
                              <a:rPr lang="en-US" sz="1350" i="1">
                                <a:latin typeface="Cambria Math" panose="02040503050406030204" pitchFamily="18" charset="0"/>
                              </a:rPr>
                              <m:t>+1</m:t>
                            </m:r>
                          </m:sub>
                          <m:sup>
                            <m:r>
                              <a:rPr lang="en-US" sz="1350" i="1">
                                <a:latin typeface="Cambria Math" panose="02040503050406030204" pitchFamily="18" charset="0"/>
                              </a:rPr>
                              <m:t>′</m:t>
                            </m:r>
                          </m:sup>
                        </m:sSub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e>
                    </m:d>
                    <m:r>
                      <a:rPr lang="en-US" sz="1350" i="1">
                        <a:latin typeface="Cambria Math" panose="02040503050406030204" pitchFamily="18" charset="0"/>
                      </a:rPr>
                      <m:t>−</m:t>
                    </m:r>
                    <m:r>
                      <a:rPr lang="en-US" sz="1350" i="1">
                        <a:latin typeface="Cambria Math" panose="02040503050406030204" pitchFamily="18" charset="0"/>
                      </a:rPr>
                      <m:t>𝑄</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sSup>
                          <m:sSupPr>
                            <m:ctrlPr>
                              <a:rPr lang="en-US" sz="1350" b="0" i="1" smtClean="0">
                                <a:latin typeface="Cambria Math" panose="02040503050406030204" pitchFamily="18" charset="0"/>
                              </a:rPr>
                            </m:ctrlPr>
                          </m:sSupPr>
                          <m:e>
                            <m:r>
                              <a:rPr lang="en-US" sz="1350" i="1">
                                <a:latin typeface="Cambria Math" panose="02040503050406030204" pitchFamily="18" charset="0"/>
                              </a:rPr>
                              <m:t>;</m:t>
                            </m:r>
                            <m:r>
                              <a:rPr lang="en-US" sz="1350" b="0" i="1" smtClean="0">
                                <a:latin typeface="Cambria Math" panose="02040503050406030204" pitchFamily="18" charset="0"/>
                              </a:rPr>
                              <m:t>𝜃</m:t>
                            </m:r>
                          </m:e>
                          <m:sup>
                            <m:r>
                              <a:rPr lang="en-US" sz="1350" b="0" i="1" smtClean="0">
                                <a:latin typeface="Cambria Math" panose="02040503050406030204" pitchFamily="18" charset="0"/>
                              </a:rPr>
                              <m:t>𝑜𝑙𝑑</m:t>
                            </m:r>
                          </m:sup>
                        </m:sSup>
                      </m:e>
                    </m:d>
                    <m:r>
                      <a:rPr lang="en-US" sz="1350" b="0" i="1" smtClean="0">
                        <a:latin typeface="Cambria Math" panose="02040503050406030204" pitchFamily="18" charset="0"/>
                      </a:rPr>
                      <m:t>]</m:t>
                    </m:r>
                    <m:sSub>
                      <m:sSubPr>
                        <m:ctrlPr>
                          <a:rPr lang="en-US" sz="1350" i="1">
                            <a:latin typeface="Cambria Math" panose="02040503050406030204" pitchFamily="18" charset="0"/>
                          </a:rPr>
                        </m:ctrlPr>
                      </m:sSubPr>
                      <m:e>
                        <m:r>
                          <a:rPr lang="en-US" sz="1350">
                            <a:latin typeface="Cambria Math" panose="02040503050406030204" pitchFamily="18" charset="0"/>
                          </a:rPr>
                          <m:t>𝛻</m:t>
                        </m:r>
                      </m:e>
                      <m:sub>
                        <m:r>
                          <a:rPr lang="en-US" sz="1350" i="1">
                            <a:latin typeface="Cambria Math" panose="02040503050406030204" pitchFamily="18" charset="0"/>
                          </a:rPr>
                          <m:t>𝜃</m:t>
                        </m:r>
                      </m:sub>
                    </m:sSub>
                    <m:r>
                      <m:rPr>
                        <m:sty m:val="p"/>
                      </m:rPr>
                      <a:rPr lang="en-US" sz="1350">
                        <a:latin typeface="Cambria Math" panose="02040503050406030204" pitchFamily="18" charset="0"/>
                      </a:rPr>
                      <m:t>Q</m:t>
                    </m:r>
                    <m:sSub>
                      <m:sSubPr>
                        <m:ctrlPr>
                          <a:rPr lang="en-US" sz="1350" i="1">
                            <a:latin typeface="Cambria Math" panose="02040503050406030204" pitchFamily="18" charset="0"/>
                          </a:rPr>
                        </m:ctrlPr>
                      </m:sSub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r>
                              <a:rPr lang="en-US" sz="1350">
                                <a:latin typeface="Cambria Math" panose="02040503050406030204" pitchFamily="18" charset="0"/>
                              </a:rPr>
                              <m:t>;</m:t>
                            </m:r>
                            <m:r>
                              <a:rPr lang="en-US" sz="1350" i="1">
                                <a:latin typeface="Cambria Math" panose="02040503050406030204" pitchFamily="18" charset="0"/>
                              </a:rPr>
                              <m:t>𝜃</m:t>
                            </m:r>
                          </m:e>
                        </m:d>
                      </m:e>
                      <m:sub>
                        <m:sSub>
                          <m:sSubPr>
                            <m:ctrlPr>
                              <a:rPr lang="en-US" sz="1350" i="1">
                                <a:latin typeface="Cambria Math" panose="02040503050406030204" pitchFamily="18" charset="0"/>
                              </a:rPr>
                            </m:ctrlPr>
                          </m:sSubPr>
                          <m:e>
                            <m:d>
                              <m:dPr>
                                <m:begChr m:val=""/>
                                <m:endChr m:val="|"/>
                                <m:ctrlPr>
                                  <a:rPr lang="en-US" sz="1350" i="1">
                                    <a:latin typeface="Cambria Math" panose="02040503050406030204" pitchFamily="18" charset="0"/>
                                  </a:rPr>
                                </m:ctrlPr>
                              </m:dPr>
                              <m:e>
                                <m:r>
                                  <a:rPr lang="en-US" sz="1350">
                                    <a:latin typeface="Cambria Math" panose="02040503050406030204" pitchFamily="18" charset="0"/>
                                  </a:rPr>
                                  <m:t>​</m:t>
                                </m:r>
                              </m:e>
                            </m:d>
                          </m:e>
                          <m:sub>
                            <m:r>
                              <a:rPr lang="en-US" sz="1350" i="1">
                                <a:latin typeface="Cambria Math" panose="02040503050406030204" pitchFamily="18" charset="0"/>
                              </a:rPr>
                              <m:t>𝜃</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sub>
                        </m:sSub>
                      </m:sub>
                    </m:sSub>
                  </m:oMath>
                </a14:m>
                <a:r>
                  <a:rPr lang="en-US" sz="1350" dirty="0"/>
                  <a:t>                     	  </a:t>
                </a:r>
              </a:p>
            </p:txBody>
          </p:sp>
        </mc:Choice>
        <mc:Fallback xmlns="">
          <p:sp>
            <p:nvSpPr>
              <p:cNvPr id="4" name="TextBox 3">
                <a:extLst>
                  <a:ext uri="{FF2B5EF4-FFF2-40B4-BE49-F238E27FC236}">
                    <a16:creationId xmlns:a16="http://schemas.microsoft.com/office/drawing/2014/main" id="{35D5D45E-0BC5-4FA0-8C4A-E1B48E2B8FAB}"/>
                  </a:ext>
                </a:extLst>
              </p:cNvPr>
              <p:cNvSpPr txBox="1">
                <a:spLocks noRot="1" noChangeAspect="1" noMove="1" noResize="1" noEditPoints="1" noAdjustHandles="1" noChangeArrowheads="1" noChangeShapeType="1" noTextEdit="1"/>
              </p:cNvSpPr>
              <p:nvPr/>
            </p:nvSpPr>
            <p:spPr>
              <a:xfrm>
                <a:off x="1695335" y="2929755"/>
                <a:ext cx="6540252" cy="293670"/>
              </a:xfrm>
              <a:prstGeom prst="rect">
                <a:avLst/>
              </a:prstGeom>
              <a:blipFill>
                <a:blip r:embed="rId4"/>
                <a:stretch>
                  <a:fillRect l="-932" t="-54167" b="-1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AD4D28E-8AD9-4223-BCE5-938738DF9BBB}"/>
                  </a:ext>
                </a:extLst>
              </p:cNvPr>
              <p:cNvSpPr txBox="1"/>
              <p:nvPr/>
            </p:nvSpPr>
            <p:spPr>
              <a:xfrm>
                <a:off x="321673" y="4066271"/>
                <a:ext cx="8610562" cy="5775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b="0" i="1" smtClean="0">
                              <a:latin typeface="Cambria Math" panose="02040503050406030204" pitchFamily="18" charset="0"/>
                            </a:rPr>
                            <m:t>𝑄</m:t>
                          </m:r>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𝑠</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𝑎</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r>
                            <a:rPr lang="en-US" sz="1350" i="1">
                              <a:latin typeface="Cambria Math" panose="02040503050406030204" pitchFamily="18" charset="0"/>
                            </a:rPr>
                            <m:t>𝜃</m:t>
                          </m:r>
                        </m:e>
                        <m:sup>
                          <m:r>
                            <a:rPr lang="en-US" sz="1350" b="0" i="1" smtClean="0">
                              <a:latin typeface="Cambria Math" panose="02040503050406030204" pitchFamily="18" charset="0"/>
                            </a:rPr>
                            <m:t>𝑜𝑙𝑑</m:t>
                          </m:r>
                        </m:sup>
                      </m:sSup>
                      <m:r>
                        <a:rPr lang="en-US" sz="1350" b="0" i="1" smtClean="0">
                          <a:latin typeface="Cambria Math" panose="02040503050406030204" pitchFamily="18" charset="0"/>
                        </a:rPr>
                        <m:t>+</m:t>
                      </m:r>
                      <m:r>
                        <m:rPr>
                          <m:sty m:val="p"/>
                        </m:rPr>
                        <a:rPr lang="en-US" sz="1350" b="0" i="0" smtClean="0">
                          <a:latin typeface="Cambria Math" panose="02040503050406030204" pitchFamily="18" charset="0"/>
                        </a:rPr>
                        <m:t>Δ</m:t>
                      </m:r>
                      <m:r>
                        <a:rPr lang="en-US" sz="1350" b="0" i="1" smtClean="0">
                          <a:latin typeface="Cambria Math" panose="02040503050406030204" pitchFamily="18" charset="0"/>
                        </a:rPr>
                        <m:t>𝜃</m:t>
                      </m:r>
                      <m:r>
                        <a:rPr lang="en-US" sz="1350" b="0" i="1" smtClean="0">
                          <a:latin typeface="Cambria Math" panose="02040503050406030204" pitchFamily="18" charset="0"/>
                        </a:rPr>
                        <m:t>)≈</m:t>
                      </m:r>
                      <m:r>
                        <a:rPr lang="en-US" sz="1350" b="0" i="1" smtClean="0">
                          <a:latin typeface="Cambria Math" panose="02040503050406030204" pitchFamily="18" charset="0"/>
                        </a:rPr>
                        <m:t>𝑄</m:t>
                      </m:r>
                      <m:d>
                        <m:dPr>
                          <m:ctrlPr>
                            <a:rPr lang="en-US" sz="1350" b="0" i="1" smtClean="0">
                              <a:latin typeface="Cambria Math" panose="02040503050406030204" pitchFamily="18" charset="0"/>
                            </a:rPr>
                          </m:ctrlPr>
                        </m:dPr>
                        <m:e>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𝑠</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b>
                            <m:sSubPr>
                              <m:ctrlPr>
                                <a:rPr lang="en-US" sz="1350" b="0" i="1" smtClean="0">
                                  <a:latin typeface="Cambria Math" panose="02040503050406030204" pitchFamily="18" charset="0"/>
                                </a:rPr>
                              </m:ctrlPr>
                            </m:sSubPr>
                            <m:e>
                              <m:r>
                                <a:rPr lang="en-US" sz="1350" b="0" i="1" smtClean="0">
                                  <a:latin typeface="Cambria Math" panose="02040503050406030204" pitchFamily="18" charset="0"/>
                                </a:rPr>
                                <m:t>𝑎</m:t>
                              </m:r>
                            </m:e>
                            <m:sub>
                              <m:r>
                                <a:rPr lang="en-US" sz="1350" b="0" i="1" smtClean="0">
                                  <a:latin typeface="Cambria Math" panose="02040503050406030204" pitchFamily="18" charset="0"/>
                                </a:rPr>
                                <m:t>𝑡</m:t>
                              </m:r>
                            </m:sub>
                          </m:sSub>
                          <m:r>
                            <a:rPr lang="en-US" sz="1350" b="0" i="1" smtClean="0">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e>
                      </m:d>
                      <m:r>
                        <a:rPr lang="en-US" sz="1350" b="0" i="1" smtClean="0">
                          <a:latin typeface="Cambria Math" panose="02040503050406030204" pitchFamily="18" charset="0"/>
                        </a:rPr>
                        <m:t>+</m:t>
                      </m:r>
                      <m:r>
                        <a:rPr lang="en-US" sz="1350" i="1">
                          <a:latin typeface="Cambria Math" panose="02040503050406030204" pitchFamily="18" charset="0"/>
                        </a:rPr>
                        <m:t>𝛼</m:t>
                      </m:r>
                      <m:r>
                        <a:rPr lang="en-US" sz="1350" i="1">
                          <a:latin typeface="Cambria Math" panose="02040503050406030204" pitchFamily="18" charset="0"/>
                        </a:rPr>
                        <m:t>⋅</m:t>
                      </m:r>
                      <m:d>
                        <m:dPr>
                          <m:begChr m:val="["/>
                          <m:endChr m:val="]"/>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𝑟</m:t>
                              </m:r>
                            </m:e>
                            <m:sub>
                              <m:r>
                                <a:rPr lang="en-US" sz="1350" i="1">
                                  <a:latin typeface="Cambria Math" panose="02040503050406030204" pitchFamily="18" charset="0"/>
                                </a:rPr>
                                <m:t>𝑡</m:t>
                              </m:r>
                            </m:sub>
                          </m:sSub>
                          <m:r>
                            <a:rPr lang="en-US" sz="1350" i="1">
                              <a:latin typeface="Cambria Math" panose="02040503050406030204" pitchFamily="18" charset="0"/>
                            </a:rPr>
                            <m:t>+</m:t>
                          </m:r>
                          <m:r>
                            <a:rPr lang="en-US" sz="1350" i="1">
                              <a:latin typeface="Cambria Math" panose="02040503050406030204" pitchFamily="18" charset="0"/>
                            </a:rPr>
                            <m:t>𝛾</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r>
                            <a:rPr lang="en-US" sz="1350" i="1">
                              <a:latin typeface="Cambria Math" panose="02040503050406030204" pitchFamily="18" charset="0"/>
                            </a:rPr>
                            <m:t>𝑄</m:t>
                          </m:r>
                          <m:d>
                            <m:dPr>
                              <m:ctrlPr>
                                <a:rPr lang="en-US" sz="1350" i="1">
                                  <a:latin typeface="Cambria Math" panose="02040503050406030204" pitchFamily="18" charset="0"/>
                                </a:rPr>
                              </m:ctrlPr>
                            </m:dPr>
                            <m:e>
                              <m:sSubSup>
                                <m:sSubSupPr>
                                  <m:ctrlPr>
                                    <a:rPr lang="en-US" sz="1350" i="1">
                                      <a:latin typeface="Cambria Math" panose="02040503050406030204" pitchFamily="18" charset="0"/>
                                    </a:rPr>
                                  </m:ctrlPr>
                                </m:sSubSupPr>
                                <m:e>
                                  <m:r>
                                    <a:rPr lang="en-US" sz="1350" i="1">
                                      <a:latin typeface="Cambria Math" panose="02040503050406030204" pitchFamily="18" charset="0"/>
                                    </a:rPr>
                                    <m:t>𝑠</m:t>
                                  </m:r>
                                </m:e>
                                <m:sub>
                                  <m:r>
                                    <a:rPr lang="en-US" sz="1350" i="1">
                                      <a:latin typeface="Cambria Math" panose="02040503050406030204" pitchFamily="18" charset="0"/>
                                    </a:rPr>
                                    <m:t>𝑡</m:t>
                                  </m:r>
                                  <m:r>
                                    <a:rPr lang="en-US" sz="1350" i="1">
                                      <a:latin typeface="Cambria Math" panose="02040503050406030204" pitchFamily="18" charset="0"/>
                                    </a:rPr>
                                    <m:t>+1</m:t>
                                  </m:r>
                                </m:sub>
                                <m:sup>
                                  <m:r>
                                    <a:rPr lang="en-US" sz="1350" i="1">
                                      <a:latin typeface="Cambria Math" panose="02040503050406030204" pitchFamily="18" charset="0"/>
                                    </a:rPr>
                                    <m:t>′</m:t>
                                  </m:r>
                                </m:sup>
                              </m:sSub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e>
                          </m:d>
                          <m:r>
                            <a:rPr lang="en-US" sz="1350" i="1">
                              <a:latin typeface="Cambria Math" panose="02040503050406030204" pitchFamily="18" charset="0"/>
                            </a:rPr>
                            <m:t>−</m:t>
                          </m:r>
                          <m:r>
                            <a:rPr lang="en-US" sz="1350" i="1">
                              <a:latin typeface="Cambria Math" panose="02040503050406030204" pitchFamily="18" charset="0"/>
                            </a:rPr>
                            <m:t>𝑄</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sSup>
                                <m:sSupPr>
                                  <m:ctrlPr>
                                    <a:rPr lang="en-US" sz="1350" i="1">
                                      <a:latin typeface="Cambria Math" panose="02040503050406030204" pitchFamily="18" charset="0"/>
                                    </a:rPr>
                                  </m:ctrlPr>
                                </m:sSupPr>
                                <m:e>
                                  <m:r>
                                    <a:rPr lang="en-US" sz="1350" i="1">
                                      <a:latin typeface="Cambria Math" panose="02040503050406030204" pitchFamily="18" charset="0"/>
                                    </a:rPr>
                                    <m:t>;</m:t>
                                  </m:r>
                                  <m:r>
                                    <a:rPr lang="en-US" sz="1350" i="1">
                                      <a:latin typeface="Cambria Math" panose="02040503050406030204" pitchFamily="18" charset="0"/>
                                    </a:rPr>
                                    <m:t>𝜃</m:t>
                                  </m:r>
                                </m:e>
                                <m:sup>
                                  <m:r>
                                    <a:rPr lang="en-US" sz="1350" i="1">
                                      <a:latin typeface="Cambria Math" panose="02040503050406030204" pitchFamily="18" charset="0"/>
                                    </a:rPr>
                                    <m:t>𝑜𝑙𝑑</m:t>
                                  </m:r>
                                </m:sup>
                              </m:sSup>
                            </m:e>
                          </m:d>
                        </m:e>
                      </m:d>
                      <m:r>
                        <m:rPr>
                          <m:lit/>
                        </m:rPr>
                        <a:rPr lang="en-US" sz="1350" b="0" i="1" smtClean="0">
                          <a:latin typeface="Cambria Math" panose="02040503050406030204" pitchFamily="18" charset="0"/>
                        </a:rPr>
                        <m:t>||</m:t>
                      </m:r>
                      <m:sSub>
                        <m:sSubPr>
                          <m:ctrlPr>
                            <a:rPr lang="en-US" sz="1350" i="1">
                              <a:latin typeface="Cambria Math" panose="02040503050406030204" pitchFamily="18" charset="0"/>
                            </a:rPr>
                          </m:ctrlPr>
                        </m:sSubPr>
                        <m:e>
                          <m:r>
                            <a:rPr lang="en-US" sz="1350">
                              <a:latin typeface="Cambria Math" panose="02040503050406030204" pitchFamily="18" charset="0"/>
                            </a:rPr>
                            <m:t>𝛻</m:t>
                          </m:r>
                        </m:e>
                        <m:sub>
                          <m:r>
                            <a:rPr lang="en-US" sz="1350" i="1">
                              <a:latin typeface="Cambria Math" panose="02040503050406030204" pitchFamily="18" charset="0"/>
                            </a:rPr>
                            <m:t>𝜃</m:t>
                          </m:r>
                        </m:sub>
                      </m:sSub>
                      <m:r>
                        <m:rPr>
                          <m:sty m:val="p"/>
                        </m:rPr>
                        <a:rPr lang="en-US" sz="1350">
                          <a:latin typeface="Cambria Math" panose="02040503050406030204" pitchFamily="18" charset="0"/>
                        </a:rPr>
                        <m:t>Q</m:t>
                      </m:r>
                      <m:sSub>
                        <m:sSubPr>
                          <m:ctrlPr>
                            <a:rPr lang="en-US" sz="1350" i="1">
                              <a:latin typeface="Cambria Math" panose="02040503050406030204" pitchFamily="18" charset="0"/>
                            </a:rPr>
                          </m:ctrlPr>
                        </m:sSubPr>
                        <m:e>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𝑡</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𝑡</m:t>
                                  </m:r>
                                </m:sub>
                              </m:sSub>
                              <m:r>
                                <a:rPr lang="en-US" sz="1350">
                                  <a:latin typeface="Cambria Math" panose="02040503050406030204" pitchFamily="18" charset="0"/>
                                </a:rPr>
                                <m:t>;</m:t>
                              </m:r>
                              <m:r>
                                <a:rPr lang="en-US" sz="1350" i="1">
                                  <a:latin typeface="Cambria Math" panose="02040503050406030204" pitchFamily="18" charset="0"/>
                                </a:rPr>
                                <m:t>𝜃</m:t>
                              </m:r>
                            </m:e>
                          </m:d>
                        </m:e>
                        <m:sub>
                          <m:sSub>
                            <m:sSubPr>
                              <m:ctrlPr>
                                <a:rPr lang="en-US" sz="1350" i="1">
                                  <a:latin typeface="Cambria Math" panose="02040503050406030204" pitchFamily="18" charset="0"/>
                                </a:rPr>
                              </m:ctrlPr>
                            </m:sSubPr>
                            <m:e>
                              <m:d>
                                <m:dPr>
                                  <m:begChr m:val=""/>
                                  <m:endChr m:val="|"/>
                                  <m:ctrlPr>
                                    <a:rPr lang="en-US" sz="1350" i="1">
                                      <a:latin typeface="Cambria Math" panose="02040503050406030204" pitchFamily="18" charset="0"/>
                                    </a:rPr>
                                  </m:ctrlPr>
                                </m:dPr>
                                <m:e>
                                  <m:r>
                                    <a:rPr lang="en-US" sz="1350">
                                      <a:latin typeface="Cambria Math" panose="02040503050406030204" pitchFamily="18" charset="0"/>
                                    </a:rPr>
                                    <m:t>​</m:t>
                                  </m:r>
                                </m:e>
                              </m:d>
                            </m:e>
                            <m:sub>
                              <m:r>
                                <a:rPr lang="en-US" sz="1350" i="1">
                                  <a:latin typeface="Cambria Math" panose="02040503050406030204" pitchFamily="18" charset="0"/>
                                </a:rPr>
                                <m:t>𝜃</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𝑜𝑙𝑑</m:t>
                                  </m:r>
                                </m:sup>
                              </m:sSup>
                            </m:sub>
                          </m:sSub>
                        </m:sub>
                      </m:sSub>
                      <m:r>
                        <m:rPr>
                          <m:lit/>
                        </m:rPr>
                        <a:rPr lang="en-US" sz="1350" b="0" i="1" smtClean="0">
                          <a:latin typeface="Cambria Math" panose="02040503050406030204" pitchFamily="18" charset="0"/>
                        </a:rPr>
                        <m:t>|</m:t>
                      </m:r>
                      <m:sSubSup>
                        <m:sSubSupPr>
                          <m:ctrlPr>
                            <a:rPr lang="en-US" sz="1350" b="0" i="1" smtClean="0">
                              <a:latin typeface="Cambria Math" panose="02040503050406030204" pitchFamily="18" charset="0"/>
                            </a:rPr>
                          </m:ctrlPr>
                        </m:sSubSupPr>
                        <m:e>
                          <m:r>
                            <m:rPr>
                              <m:lit/>
                            </m:rPr>
                            <a:rPr lang="en-US" sz="1350" b="0" i="1" smtClean="0">
                              <a:latin typeface="Cambria Math" panose="02040503050406030204" pitchFamily="18" charset="0"/>
                            </a:rPr>
                            <m:t>|</m:t>
                          </m:r>
                        </m:e>
                        <m:sub>
                          <m:r>
                            <a:rPr lang="en-US" sz="1350" b="0" i="1" smtClean="0">
                              <a:latin typeface="Cambria Math" panose="02040503050406030204" pitchFamily="18" charset="0"/>
                            </a:rPr>
                            <m:t>2</m:t>
                          </m:r>
                        </m:sub>
                        <m:sup>
                          <m:r>
                            <a:rPr lang="en-US" sz="1350" b="0" i="1" smtClean="0">
                              <a:latin typeface="Cambria Math" panose="02040503050406030204" pitchFamily="18" charset="0"/>
                            </a:rPr>
                            <m:t>2</m:t>
                          </m:r>
                        </m:sup>
                      </m:sSubSup>
                    </m:oMath>
                  </m:oMathPara>
                </a14:m>
                <a:endParaRPr lang="en-US" sz="1350" dirty="0"/>
              </a:p>
              <a:p>
                <a:r>
                  <a:rPr lang="en-US" sz="1350" dirty="0"/>
                  <a:t>                     	  </a:t>
                </a:r>
              </a:p>
            </p:txBody>
          </p:sp>
        </mc:Choice>
        <mc:Fallback xmlns="">
          <p:sp>
            <p:nvSpPr>
              <p:cNvPr id="5" name="TextBox 4">
                <a:extLst>
                  <a:ext uri="{FF2B5EF4-FFF2-40B4-BE49-F238E27FC236}">
                    <a16:creationId xmlns:a16="http://schemas.microsoft.com/office/drawing/2014/main" id="{1AD4D28E-8AD9-4223-BCE5-938738DF9BBB}"/>
                  </a:ext>
                </a:extLst>
              </p:cNvPr>
              <p:cNvSpPr txBox="1">
                <a:spLocks noRot="1" noChangeAspect="1" noMove="1" noResize="1" noEditPoints="1" noAdjustHandles="1" noChangeArrowheads="1" noChangeShapeType="1" noTextEdit="1"/>
              </p:cNvSpPr>
              <p:nvPr/>
            </p:nvSpPr>
            <p:spPr>
              <a:xfrm>
                <a:off x="321673" y="4066271"/>
                <a:ext cx="8610562" cy="577530"/>
              </a:xfrm>
              <a:prstGeom prst="rect">
                <a:avLst/>
              </a:prstGeom>
              <a:blipFill>
                <a:blip r:embed="rId5"/>
                <a:stretch>
                  <a:fillRect t="-14737" b="-1894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D28CF00-BF61-404B-B055-24FE46EBA66C}"/>
              </a:ext>
            </a:extLst>
          </p:cNvPr>
          <p:cNvSpPr txBox="1"/>
          <p:nvPr/>
        </p:nvSpPr>
        <p:spPr>
          <a:xfrm rot="20123464">
            <a:off x="414102" y="1557982"/>
            <a:ext cx="8425705" cy="1569660"/>
          </a:xfrm>
          <a:prstGeom prst="rect">
            <a:avLst/>
          </a:prstGeom>
          <a:noFill/>
        </p:spPr>
        <p:txBody>
          <a:bodyPr wrap="none" rtlCol="0">
            <a:spAutoFit/>
          </a:bodyPr>
          <a:lstStyle/>
          <a:p>
            <a:r>
              <a:rPr lang="en-US" sz="9600" dirty="0">
                <a:solidFill>
                  <a:srgbClr val="FFFF00"/>
                </a:solidFill>
              </a:rPr>
              <a:t>MATHEMATICS!!</a:t>
            </a:r>
          </a:p>
        </p:txBody>
      </p:sp>
    </p:spTree>
    <p:extLst>
      <p:ext uri="{BB962C8B-B14F-4D97-AF65-F5344CB8AC3E}">
        <p14:creationId xmlns:p14="http://schemas.microsoft.com/office/powerpoint/2010/main" val="38288449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nvPr>
        </p:nvGraphicFramePr>
        <p:xfrm>
          <a:off x="336725" y="2015900"/>
          <a:ext cx="2313432" cy="2515416"/>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r>
                        <a:rPr lang="en-US" sz="1400" b="0" dirty="0" smtClean="0">
                          <a:solidFill>
                            <a:schemeClr val="tx1"/>
                          </a:solidFill>
                        </a:rPr>
                        <a:t>1</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2</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3</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4\_(</a:t>
                      </a:r>
                      <a:r>
                        <a:rPr kumimoji="0" lang="ja-JP" altLang="en-US" sz="1200" b="0" i="0" u="none" strike="noStrike" kern="1200" cap="none" spc="0" normalizeH="0" baseline="0" noProof="0" dirty="0" smtClean="0">
                          <a:ln>
                            <a:noFill/>
                          </a:ln>
                          <a:solidFill>
                            <a:schemeClr val="tx1"/>
                          </a:solidFill>
                          <a:effectLst/>
                          <a:uLnTx/>
                          <a:uFillTx/>
                          <a:latin typeface="+mn-lt"/>
                          <a:ea typeface="+mn-ea"/>
                          <a:cs typeface="+mn-cs"/>
                        </a:rPr>
                        <a:t>ツ</a:t>
                      </a: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200" b="0" dirty="0" smtClean="0">
                          <a:solidFill>
                            <a:schemeClr val="tx1"/>
                          </a:solidFill>
                        </a:rPr>
                        <a:t>5</a:t>
                      </a:r>
                      <a:endParaRPr lang="en-US" sz="12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r>
                        <a:rPr lang="en-US" sz="1400" b="0" dirty="0" smtClean="0">
                          <a:solidFill>
                            <a:schemeClr val="tx1"/>
                          </a:solidFill>
                        </a:rPr>
                        <a:t>6</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7</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400" b="0" dirty="0">
                          <a:solidFill>
                            <a:schemeClr val="tx1"/>
                          </a:solidFill>
                          <a:latin typeface="+mn-lt"/>
                          <a:ea typeface="Apple Symbols" panose="02000000000000000000" pitchFamily="2" charset="-79"/>
                          <a:cs typeface="Arial" panose="020B0604020202020204" pitchFamily="34" charset="0"/>
                        </a:rPr>
                        <a:t>                 _______</a:t>
                      </a:r>
                    </a:p>
                    <a:p>
                      <a:pPr algn="l"/>
                      <a:r>
                        <a:rPr lang="en-US" sz="400" b="0" dirty="0">
                          <a:solidFill>
                            <a:schemeClr val="tx1"/>
                          </a:solidFill>
                          <a:latin typeface="+mn-lt"/>
                          <a:ea typeface="Apple Symbols" panose="02000000000000000000" pitchFamily="2" charset="-79"/>
                          <a:cs typeface="Arial" panose="020B0604020202020204" pitchFamily="34" charset="0"/>
                        </a:rPr>
                        <a:t>               //     ||  \ \ </a:t>
                      </a:r>
                    </a:p>
                    <a:p>
                      <a:pPr algn="l"/>
                      <a:r>
                        <a:rPr lang="en-US" sz="400" b="0" dirty="0">
                          <a:solidFill>
                            <a:schemeClr val="tx1"/>
                          </a:solidFill>
                          <a:latin typeface="+mn-lt"/>
                          <a:ea typeface="Apple Symbols" panose="02000000000000000000" pitchFamily="2" charset="-79"/>
                          <a:cs typeface="Arial" panose="020B0604020202020204" pitchFamily="34" charset="0"/>
                        </a:rPr>
                        <a:t>  _____//___||__\ \___</a:t>
                      </a:r>
                    </a:p>
                    <a:p>
                      <a:pPr algn="l"/>
                      <a:r>
                        <a:rPr lang="en-US" sz="400" b="0" dirty="0">
                          <a:solidFill>
                            <a:schemeClr val="tx1"/>
                          </a:solidFill>
                          <a:latin typeface="+mn-lt"/>
                          <a:ea typeface="Apple Symbols" panose="02000000000000000000" pitchFamily="2" charset="-79"/>
                          <a:cs typeface="Arial" panose="020B0604020202020204" pitchFamily="34" charset="0"/>
                        </a:rPr>
                        <a:t>  )     _                     _        \ </a:t>
                      </a:r>
                    </a:p>
                    <a:p>
                      <a:pPr algn="l"/>
                      <a:r>
                        <a:rPr lang="en-US" sz="400" b="0" dirty="0">
                          <a:solidFill>
                            <a:schemeClr val="tx1"/>
                          </a:solidFill>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7" name="Up Arrow 6">
            <a:extLst>
              <a:ext uri="{FF2B5EF4-FFF2-40B4-BE49-F238E27FC236}">
                <a16:creationId xmlns:a16="http://schemas.microsoft.com/office/drawing/2014/main" id="{6774CD75-BEDA-9849-9FB5-10009796D4EE}"/>
              </a:ext>
            </a:extLst>
          </p:cNvPr>
          <p:cNvSpPr/>
          <p:nvPr/>
        </p:nvSpPr>
        <p:spPr>
          <a:xfrm>
            <a:off x="618269" y="2588103"/>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618269" y="3675954"/>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Title 1">
            <a:extLst>
              <a:ext uri="{FF2B5EF4-FFF2-40B4-BE49-F238E27FC236}">
                <a16:creationId xmlns:a16="http://schemas.microsoft.com/office/drawing/2014/main" id="{B023227B-436D-AB40-BBB4-80F45C3EC5F4}"/>
              </a:ext>
            </a:extLst>
          </p:cNvPr>
          <p:cNvSpPr txBox="1">
            <a:spLocks/>
          </p:cNvSpPr>
          <p:nvPr/>
        </p:nvSpPr>
        <p:spPr>
          <a:xfrm>
            <a:off x="-875900" y="208310"/>
            <a:ext cx="5176467" cy="426958"/>
          </a:xfrm>
          <a:prstGeom prst="rect">
            <a:avLst/>
          </a:prstGeom>
        </p:spPr>
        <p:txBody>
          <a:bodyPr vert="horz" lIns="68580" tIns="34290" rIns="68580" bIns="34290" rtlCol="0" anchor="ctr">
            <a:normAutofit fontScale="60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smtClean="0"/>
              <a:t>Gridworl</a:t>
            </a:r>
            <a:r>
              <a:rPr lang="en-US" sz="4400" dirty="0" err="1" smtClean="0"/>
              <a:t>d</a:t>
            </a:r>
            <a:r>
              <a:rPr lang="en-US" sz="4400" dirty="0" smtClean="0"/>
              <a:t> Example</a:t>
            </a:r>
            <a:endParaRPr lang="en-US" sz="4400" b="1" dirty="0"/>
          </a:p>
        </p:txBody>
      </p:sp>
      <mc:AlternateContent xmlns:mc="http://schemas.openxmlformats.org/markup-compatibility/2006">
        <mc:Choice xmlns:a14="http://schemas.microsoft.com/office/drawing/2010/main" Requires="a14">
          <p:sp>
            <p:nvSpPr>
              <p:cNvPr id="2" name="TextBox 1"/>
              <p:cNvSpPr txBox="1"/>
              <p:nvPr/>
            </p:nvSpPr>
            <p:spPr>
              <a:xfrm>
                <a:off x="3526949" y="682981"/>
                <a:ext cx="2723887" cy="5492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b="0" i="1" smtClean="0">
                                  <a:latin typeface="Cambria Math" panose="02040503050406030204" pitchFamily="18" charset="0"/>
                                </a:rPr>
                                <m:t>1,   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car</m:t>
                              </m:r>
                              <m:r>
                                <a:rPr lang="en-US" sz="1600" b="0" i="1" smtClean="0">
                                  <a:latin typeface="Cambria Math" panose="02040503050406030204" pitchFamily="18" charset="0"/>
                                </a:rPr>
                                <m:t>    </m:t>
                              </m:r>
                            </m:e>
                            <m:e>
                              <m:r>
                                <a:rPr lang="en-US" sz="1600" b="0" i="1" smtClean="0">
                                  <a:latin typeface="Cambria Math" panose="02040503050406030204" pitchFamily="18" charset="0"/>
                                </a:rPr>
                                <m:t>0, </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otherwise</m:t>
                              </m:r>
                            </m:e>
                          </m:eqArr>
                        </m:e>
                      </m:d>
                    </m:oMath>
                  </m:oMathPara>
                </a14:m>
                <a:endParaRPr lang="en-US" sz="1600" dirty="0"/>
              </a:p>
            </p:txBody>
          </p:sp>
        </mc:Choice>
        <mc:Fallback>
          <p:sp>
            <p:nvSpPr>
              <p:cNvPr id="2" name="TextBox 1"/>
              <p:cNvSpPr txBox="1">
                <a:spLocks noRot="1" noChangeAspect="1" noMove="1" noResize="1" noEditPoints="1" noAdjustHandles="1" noChangeArrowheads="1" noChangeShapeType="1" noTextEdit="1"/>
              </p:cNvSpPr>
              <p:nvPr/>
            </p:nvSpPr>
            <p:spPr>
              <a:xfrm>
                <a:off x="3526949" y="682981"/>
                <a:ext cx="2723887" cy="549253"/>
              </a:xfrm>
              <a:prstGeom prst="rect">
                <a:avLst/>
              </a:prstGeom>
              <a:blipFill>
                <a:blip r:embed="rId3"/>
                <a:stretch>
                  <a:fillRect b="-1111"/>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808118661"/>
              </p:ext>
            </p:extLst>
          </p:nvPr>
        </p:nvGraphicFramePr>
        <p:xfrm>
          <a:off x="3885398" y="1790248"/>
          <a:ext cx="5191225" cy="2966720"/>
        </p:xfrm>
        <a:graphic>
          <a:graphicData uri="http://schemas.openxmlformats.org/drawingml/2006/table">
            <a:tbl>
              <a:tblPr firstRow="1" bandRow="1">
                <a:tableStyleId>{EB344D84-9AFB-497E-A393-DC336BA19D2E}</a:tableStyleId>
              </a:tblPr>
              <a:tblGrid>
                <a:gridCol w="1038245">
                  <a:extLst>
                    <a:ext uri="{9D8B030D-6E8A-4147-A177-3AD203B41FA5}">
                      <a16:colId xmlns:a16="http://schemas.microsoft.com/office/drawing/2014/main" val="79948007"/>
                    </a:ext>
                  </a:extLst>
                </a:gridCol>
                <a:gridCol w="1038245">
                  <a:extLst>
                    <a:ext uri="{9D8B030D-6E8A-4147-A177-3AD203B41FA5}">
                      <a16:colId xmlns:a16="http://schemas.microsoft.com/office/drawing/2014/main" val="2684241753"/>
                    </a:ext>
                  </a:extLst>
                </a:gridCol>
                <a:gridCol w="1038245">
                  <a:extLst>
                    <a:ext uri="{9D8B030D-6E8A-4147-A177-3AD203B41FA5}">
                      <a16:colId xmlns:a16="http://schemas.microsoft.com/office/drawing/2014/main" val="377072386"/>
                    </a:ext>
                  </a:extLst>
                </a:gridCol>
                <a:gridCol w="1038245">
                  <a:extLst>
                    <a:ext uri="{9D8B030D-6E8A-4147-A177-3AD203B41FA5}">
                      <a16:colId xmlns:a16="http://schemas.microsoft.com/office/drawing/2014/main" val="2464520345"/>
                    </a:ext>
                  </a:extLst>
                </a:gridCol>
                <a:gridCol w="1038245">
                  <a:extLst>
                    <a:ext uri="{9D8B030D-6E8A-4147-A177-3AD203B41FA5}">
                      <a16:colId xmlns:a16="http://schemas.microsoft.com/office/drawing/2014/main" val="2866393598"/>
                    </a:ext>
                  </a:extLst>
                </a:gridCol>
              </a:tblGrid>
              <a:tr h="370840">
                <a:tc>
                  <a:txBody>
                    <a:bodyPr/>
                    <a:lstStyle/>
                    <a:p>
                      <a:endParaRPr lang="en-US" dirty="0"/>
                    </a:p>
                  </a:txBody>
                  <a:tcPr/>
                </a:tc>
                <a:tc>
                  <a:txBody>
                    <a:bodyPr/>
                    <a:lstStyle/>
                    <a:p>
                      <a:pPr algn="ctr"/>
                      <a:r>
                        <a:rPr lang="en-US" dirty="0" smtClean="0"/>
                        <a:t>LEFT</a:t>
                      </a:r>
                      <a:endParaRPr lang="en-US" dirty="0"/>
                    </a:p>
                  </a:txBody>
                  <a:tcPr/>
                </a:tc>
                <a:tc>
                  <a:txBody>
                    <a:bodyPr/>
                    <a:lstStyle/>
                    <a:p>
                      <a:pPr algn="ctr"/>
                      <a:r>
                        <a:rPr lang="en-US" dirty="0" smtClean="0"/>
                        <a:t>RIGHT</a:t>
                      </a:r>
                      <a:endParaRPr lang="en-US" dirty="0"/>
                    </a:p>
                  </a:txBody>
                  <a:tcPr/>
                </a:tc>
                <a:tc>
                  <a:txBody>
                    <a:bodyPr/>
                    <a:lstStyle/>
                    <a:p>
                      <a:pPr algn="ctr"/>
                      <a:r>
                        <a:rPr lang="en-US" dirty="0" smtClean="0"/>
                        <a:t>UP</a:t>
                      </a:r>
                      <a:endParaRPr lang="en-US" dirty="0"/>
                    </a:p>
                  </a:txBody>
                  <a:tcPr/>
                </a:tc>
                <a:tc>
                  <a:txBody>
                    <a:bodyPr/>
                    <a:lstStyle/>
                    <a:p>
                      <a:pPr algn="ctr"/>
                      <a:r>
                        <a:rPr lang="en-US" dirty="0" smtClean="0"/>
                        <a:t>DOWN</a:t>
                      </a:r>
                      <a:endParaRPr lang="en-US" dirty="0"/>
                    </a:p>
                  </a:txBody>
                  <a:tcPr/>
                </a:tc>
                <a:extLst>
                  <a:ext uri="{0D108BD9-81ED-4DB2-BD59-A6C34878D82A}">
                    <a16:rowId xmlns:a16="http://schemas.microsoft.com/office/drawing/2014/main" val="3146297244"/>
                  </a:ext>
                </a:extLst>
              </a:tr>
              <a:tr h="370840">
                <a:tc>
                  <a:txBody>
                    <a:bodyPr/>
                    <a:lstStyle/>
                    <a:p>
                      <a:r>
                        <a:rPr lang="en-US" dirty="0" smtClean="0"/>
                        <a:t>Square</a:t>
                      </a:r>
                      <a:r>
                        <a:rPr lang="en-US" baseline="0" dirty="0" smtClean="0"/>
                        <a:t> </a:t>
                      </a: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extLst>
                  <a:ext uri="{0D108BD9-81ED-4DB2-BD59-A6C34878D82A}">
                    <a16:rowId xmlns:a16="http://schemas.microsoft.com/office/drawing/2014/main" val="2438718538"/>
                  </a:ext>
                </a:extLst>
              </a:tr>
              <a:tr h="370840">
                <a:tc>
                  <a:txBody>
                    <a:bodyPr/>
                    <a:lstStyle/>
                    <a:p>
                      <a:r>
                        <a:rPr lang="en-US" dirty="0" smtClean="0"/>
                        <a:t>Square 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1666525673"/>
                  </a:ext>
                </a:extLst>
              </a:tr>
              <a:tr h="370840">
                <a:tc>
                  <a:txBody>
                    <a:bodyPr/>
                    <a:lstStyle/>
                    <a:p>
                      <a:r>
                        <a:rPr lang="en-US" dirty="0" smtClean="0"/>
                        <a:t>Square 3</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extLst>
                  <a:ext uri="{0D108BD9-81ED-4DB2-BD59-A6C34878D82A}">
                    <a16:rowId xmlns:a16="http://schemas.microsoft.com/office/drawing/2014/main" val="1852292067"/>
                  </a:ext>
                </a:extLst>
              </a:tr>
              <a:tr h="370840">
                <a:tc>
                  <a:txBody>
                    <a:bodyPr/>
                    <a:lstStyle/>
                    <a:p>
                      <a:r>
                        <a:rPr lang="en-US" dirty="0" smtClean="0"/>
                        <a:t>Square 4</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val="2330059199"/>
                  </a:ext>
                </a:extLst>
              </a:tr>
              <a:tr h="370840">
                <a:tc>
                  <a:txBody>
                    <a:bodyPr/>
                    <a:lstStyle/>
                    <a:p>
                      <a:r>
                        <a:rPr lang="en-US" dirty="0" smtClean="0"/>
                        <a:t>Square 5</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760982141"/>
                  </a:ext>
                </a:extLst>
              </a:tr>
              <a:tr h="370840">
                <a:tc>
                  <a:txBody>
                    <a:bodyPr/>
                    <a:lstStyle/>
                    <a:p>
                      <a:r>
                        <a:rPr lang="en-US" dirty="0" smtClean="0"/>
                        <a:t>Square 6</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3295015014"/>
                  </a:ext>
                </a:extLst>
              </a:tr>
              <a:tr h="370840">
                <a:tc>
                  <a:txBody>
                    <a:bodyPr/>
                    <a:lstStyle/>
                    <a:p>
                      <a:r>
                        <a:rPr lang="en-US" dirty="0" smtClean="0"/>
                        <a:t>Square 7</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2516970479"/>
                  </a:ext>
                </a:extLst>
              </a:tr>
            </a:tbl>
          </a:graphicData>
        </a:graphic>
      </p:graphicFrame>
      <mc:AlternateContent xmlns:mc="http://schemas.openxmlformats.org/markup-compatibility/2006">
        <mc:Choice xmlns:a14="http://schemas.microsoft.com/office/drawing/2010/main" Requires="a14">
          <p:sp>
            <p:nvSpPr>
              <p:cNvPr id="11" name="Rectangle 10"/>
              <p:cNvSpPr/>
              <p:nvPr/>
            </p:nvSpPr>
            <p:spPr>
              <a:xfrm>
                <a:off x="3885398" y="1790248"/>
                <a:ext cx="9239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dirty="0"/>
              </a:p>
            </p:txBody>
          </p:sp>
        </mc:Choice>
        <mc:Fallback>
          <p:sp>
            <p:nvSpPr>
              <p:cNvPr id="11" name="Rectangle 10"/>
              <p:cNvSpPr>
                <a:spLocks noRot="1" noChangeAspect="1" noMove="1" noResize="1" noEditPoints="1" noAdjustHandles="1" noChangeArrowheads="1" noChangeShapeType="1" noTextEdit="1"/>
              </p:cNvSpPr>
              <p:nvPr/>
            </p:nvSpPr>
            <p:spPr>
              <a:xfrm>
                <a:off x="3885398" y="1790248"/>
                <a:ext cx="923971"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2E68072-C3F4-4DEE-A6D0-F9E38BF99701}"/>
                  </a:ext>
                </a:extLst>
              </p:cNvPr>
              <p:cNvSpPr/>
              <p:nvPr/>
            </p:nvSpPr>
            <p:spPr>
              <a:xfrm>
                <a:off x="3463612" y="231961"/>
                <a:ext cx="3992118" cy="3796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𝑛𝑒𝑤</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r>
                        <a:rPr lang="en-US" sz="1350" b="0" i="1" smtClean="0">
                          <a:solidFill>
                            <a:schemeClr val="accent6"/>
                          </a:solidFill>
                          <a:latin typeface="Cambria Math" panose="02040503050406030204" pitchFamily="18" charset="0"/>
                        </a:rPr>
                        <m:t>1</m:t>
                      </m:r>
                      <m:r>
                        <a:rPr lang="en-US" sz="1350" i="1">
                          <a:latin typeface="Cambria Math" panose="02040503050406030204" pitchFamily="18" charset="0"/>
                        </a:rPr>
                        <m:t>⋅[ </m:t>
                      </m:r>
                      <m:r>
                        <a:rPr lang="en-US" sz="1350" i="1">
                          <a:latin typeface="Cambria Math" panose="02040503050406030204" pitchFamily="18" charset="0"/>
                        </a:rPr>
                        <m:t>𝑟</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e>
                      </m:d>
                      <m:r>
                        <a:rPr lang="en-US" sz="1350" i="1">
                          <a:latin typeface="Cambria Math" panose="02040503050406030204" pitchFamily="18" charset="0"/>
                        </a:rPr>
                        <m:t>+</m:t>
                      </m:r>
                      <m:r>
                        <a:rPr lang="en-US" sz="1350" b="0" i="1" smtClean="0">
                          <a:solidFill>
                            <a:schemeClr val="accent5"/>
                          </a:solidFill>
                          <a:latin typeface="Cambria Math" panose="02040503050406030204" pitchFamily="18" charset="0"/>
                        </a:rPr>
                        <m:t>.8</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r>
                        <a:rPr lang="en-US" sz="1350" i="1">
                          <a:latin typeface="Cambria Math" panose="02040503050406030204" pitchFamily="18" charset="0"/>
                        </a:rPr>
                        <m:t> ]</m:t>
                      </m:r>
                    </m:oMath>
                  </m:oMathPara>
                </a14:m>
                <a:endParaRPr lang="en-US" sz="1350" dirty="0">
                  <a:solidFill>
                    <a:prstClr val="black"/>
                  </a:solidFill>
                </a:endParaRPr>
              </a:p>
            </p:txBody>
          </p:sp>
        </mc:Choice>
        <mc:Fallback>
          <p:sp>
            <p:nvSpPr>
              <p:cNvPr id="12" name="Rectangle 11">
                <a:extLst>
                  <a:ext uri="{FF2B5EF4-FFF2-40B4-BE49-F238E27FC236}">
                    <a16:creationId xmlns:a16="http://schemas.microsoft.com/office/drawing/2014/main" id="{D2E68072-C3F4-4DEE-A6D0-F9E38BF99701}"/>
                  </a:ext>
                </a:extLst>
              </p:cNvPr>
              <p:cNvSpPr>
                <a:spLocks noRot="1" noChangeAspect="1" noMove="1" noResize="1" noEditPoints="1" noAdjustHandles="1" noChangeArrowheads="1" noChangeShapeType="1" noTextEdit="1"/>
              </p:cNvSpPr>
              <p:nvPr/>
            </p:nvSpPr>
            <p:spPr>
              <a:xfrm>
                <a:off x="3463612" y="231961"/>
                <a:ext cx="3992118" cy="379656"/>
              </a:xfrm>
              <a:prstGeom prst="rect">
                <a:avLst/>
              </a:prstGeom>
              <a:blipFill>
                <a:blip r:embed="rId5"/>
                <a:stretch>
                  <a:fillRect/>
                </a:stretch>
              </a:blipFill>
            </p:spPr>
            <p:txBody>
              <a:bodyPr/>
              <a:lstStyle/>
              <a:p>
                <a:r>
                  <a:rPr lang="en-US">
                    <a:noFill/>
                  </a:rPr>
                  <a:t> </a:t>
                </a:r>
              </a:p>
            </p:txBody>
          </p:sp>
        </mc:Fallback>
      </mc:AlternateContent>
      <p:sp>
        <p:nvSpPr>
          <p:cNvPr id="13" name="TextBox 12"/>
          <p:cNvSpPr txBox="1"/>
          <p:nvPr/>
        </p:nvSpPr>
        <p:spPr>
          <a:xfrm>
            <a:off x="819410" y="1017703"/>
            <a:ext cx="1348061" cy="369332"/>
          </a:xfrm>
          <a:prstGeom prst="rect">
            <a:avLst/>
          </a:prstGeom>
          <a:noFill/>
        </p:spPr>
        <p:txBody>
          <a:bodyPr wrap="none" rtlCol="0">
            <a:spAutoFit/>
          </a:bodyPr>
          <a:lstStyle/>
          <a:p>
            <a:r>
              <a:rPr lang="en-US" dirty="0" smtClean="0"/>
              <a:t>ITERATION 1</a:t>
            </a:r>
            <a:endParaRPr lang="en-US" dirty="0"/>
          </a:p>
        </p:txBody>
      </p:sp>
    </p:spTree>
    <p:extLst>
      <p:ext uri="{BB962C8B-B14F-4D97-AF65-F5344CB8AC3E}">
        <p14:creationId xmlns:p14="http://schemas.microsoft.com/office/powerpoint/2010/main" val="38480280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nvPr>
        </p:nvGraphicFramePr>
        <p:xfrm>
          <a:off x="336725" y="2015900"/>
          <a:ext cx="2313432" cy="2515416"/>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r>
                        <a:rPr lang="en-US" sz="1400" b="0" dirty="0" smtClean="0">
                          <a:solidFill>
                            <a:schemeClr val="tx1"/>
                          </a:solidFill>
                        </a:rPr>
                        <a:t>1</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2</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3</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4\_(</a:t>
                      </a:r>
                      <a:r>
                        <a:rPr kumimoji="0" lang="ja-JP" altLang="en-US" sz="1200" b="0" i="0" u="none" strike="noStrike" kern="1200" cap="none" spc="0" normalizeH="0" baseline="0" noProof="0" dirty="0" smtClean="0">
                          <a:ln>
                            <a:noFill/>
                          </a:ln>
                          <a:solidFill>
                            <a:schemeClr val="tx1"/>
                          </a:solidFill>
                          <a:effectLst/>
                          <a:uLnTx/>
                          <a:uFillTx/>
                          <a:latin typeface="+mn-lt"/>
                          <a:ea typeface="+mn-ea"/>
                          <a:cs typeface="+mn-cs"/>
                        </a:rPr>
                        <a:t>ツ</a:t>
                      </a: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200" b="0" dirty="0" smtClean="0">
                          <a:solidFill>
                            <a:schemeClr val="tx1"/>
                          </a:solidFill>
                        </a:rPr>
                        <a:t>5</a:t>
                      </a:r>
                      <a:endParaRPr lang="en-US" sz="12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r>
                        <a:rPr lang="en-US" sz="1400" b="0" dirty="0" smtClean="0">
                          <a:solidFill>
                            <a:schemeClr val="tx1"/>
                          </a:solidFill>
                        </a:rPr>
                        <a:t>6</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7</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400" b="0" dirty="0">
                          <a:solidFill>
                            <a:schemeClr val="tx1"/>
                          </a:solidFill>
                          <a:latin typeface="+mn-lt"/>
                          <a:ea typeface="Apple Symbols" panose="02000000000000000000" pitchFamily="2" charset="-79"/>
                          <a:cs typeface="Arial" panose="020B0604020202020204" pitchFamily="34" charset="0"/>
                        </a:rPr>
                        <a:t>                 _______</a:t>
                      </a:r>
                    </a:p>
                    <a:p>
                      <a:pPr algn="l"/>
                      <a:r>
                        <a:rPr lang="en-US" sz="400" b="0" dirty="0">
                          <a:solidFill>
                            <a:schemeClr val="tx1"/>
                          </a:solidFill>
                          <a:latin typeface="+mn-lt"/>
                          <a:ea typeface="Apple Symbols" panose="02000000000000000000" pitchFamily="2" charset="-79"/>
                          <a:cs typeface="Arial" panose="020B0604020202020204" pitchFamily="34" charset="0"/>
                        </a:rPr>
                        <a:t>               //     ||  \ \ </a:t>
                      </a:r>
                    </a:p>
                    <a:p>
                      <a:pPr algn="l"/>
                      <a:r>
                        <a:rPr lang="en-US" sz="400" b="0" dirty="0">
                          <a:solidFill>
                            <a:schemeClr val="tx1"/>
                          </a:solidFill>
                          <a:latin typeface="+mn-lt"/>
                          <a:ea typeface="Apple Symbols" panose="02000000000000000000" pitchFamily="2" charset="-79"/>
                          <a:cs typeface="Arial" panose="020B0604020202020204" pitchFamily="34" charset="0"/>
                        </a:rPr>
                        <a:t>  _____//___||__\ \___</a:t>
                      </a:r>
                    </a:p>
                    <a:p>
                      <a:pPr algn="l"/>
                      <a:r>
                        <a:rPr lang="en-US" sz="400" b="0" dirty="0">
                          <a:solidFill>
                            <a:schemeClr val="tx1"/>
                          </a:solidFill>
                          <a:latin typeface="+mn-lt"/>
                          <a:ea typeface="Apple Symbols" panose="02000000000000000000" pitchFamily="2" charset="-79"/>
                          <a:cs typeface="Arial" panose="020B0604020202020204" pitchFamily="34" charset="0"/>
                        </a:rPr>
                        <a:t>  )     _                     _        \ </a:t>
                      </a:r>
                    </a:p>
                    <a:p>
                      <a:pPr algn="l"/>
                      <a:r>
                        <a:rPr lang="en-US" sz="400" b="0" dirty="0">
                          <a:solidFill>
                            <a:schemeClr val="tx1"/>
                          </a:solidFill>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7" name="Up Arrow 6">
            <a:extLst>
              <a:ext uri="{FF2B5EF4-FFF2-40B4-BE49-F238E27FC236}">
                <a16:creationId xmlns:a16="http://schemas.microsoft.com/office/drawing/2014/main" id="{6774CD75-BEDA-9849-9FB5-10009796D4EE}"/>
              </a:ext>
            </a:extLst>
          </p:cNvPr>
          <p:cNvSpPr/>
          <p:nvPr/>
        </p:nvSpPr>
        <p:spPr>
          <a:xfrm>
            <a:off x="618269" y="2588103"/>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618269" y="3675954"/>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Title 1">
            <a:extLst>
              <a:ext uri="{FF2B5EF4-FFF2-40B4-BE49-F238E27FC236}">
                <a16:creationId xmlns:a16="http://schemas.microsoft.com/office/drawing/2014/main" id="{B023227B-436D-AB40-BBB4-80F45C3EC5F4}"/>
              </a:ext>
            </a:extLst>
          </p:cNvPr>
          <p:cNvSpPr txBox="1">
            <a:spLocks/>
          </p:cNvSpPr>
          <p:nvPr/>
        </p:nvSpPr>
        <p:spPr>
          <a:xfrm>
            <a:off x="-875900" y="208310"/>
            <a:ext cx="5176467" cy="426958"/>
          </a:xfrm>
          <a:prstGeom prst="rect">
            <a:avLst/>
          </a:prstGeom>
        </p:spPr>
        <p:txBody>
          <a:bodyPr vert="horz" lIns="68580" tIns="34290" rIns="68580" bIns="34290" rtlCol="0" anchor="ctr">
            <a:normAutofit fontScale="60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smtClean="0"/>
              <a:t>Gridworl</a:t>
            </a:r>
            <a:r>
              <a:rPr lang="en-US" sz="4400" dirty="0" err="1" smtClean="0"/>
              <a:t>d</a:t>
            </a:r>
            <a:r>
              <a:rPr lang="en-US" sz="4400" dirty="0" smtClean="0"/>
              <a:t> Example</a:t>
            </a:r>
            <a:endParaRPr lang="en-US" sz="4400" b="1" dirty="0"/>
          </a:p>
        </p:txBody>
      </p:sp>
      <mc:AlternateContent xmlns:mc="http://schemas.openxmlformats.org/markup-compatibility/2006">
        <mc:Choice xmlns:a14="http://schemas.microsoft.com/office/drawing/2010/main" Requires="a14">
          <p:sp>
            <p:nvSpPr>
              <p:cNvPr id="2" name="TextBox 1"/>
              <p:cNvSpPr txBox="1"/>
              <p:nvPr/>
            </p:nvSpPr>
            <p:spPr>
              <a:xfrm>
                <a:off x="3526949" y="682981"/>
                <a:ext cx="2723887" cy="5492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b="0" i="1" smtClean="0">
                                  <a:latin typeface="Cambria Math" panose="02040503050406030204" pitchFamily="18" charset="0"/>
                                </a:rPr>
                                <m:t>1,   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car</m:t>
                              </m:r>
                              <m:r>
                                <a:rPr lang="en-US" sz="1600" b="0" i="1" smtClean="0">
                                  <a:latin typeface="Cambria Math" panose="02040503050406030204" pitchFamily="18" charset="0"/>
                                </a:rPr>
                                <m:t>    </m:t>
                              </m:r>
                            </m:e>
                            <m:e>
                              <m:r>
                                <a:rPr lang="en-US" sz="1600" b="0" i="1" smtClean="0">
                                  <a:latin typeface="Cambria Math" panose="02040503050406030204" pitchFamily="18" charset="0"/>
                                </a:rPr>
                                <m:t>0, </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otherwise</m:t>
                              </m:r>
                            </m:e>
                          </m:eqArr>
                        </m:e>
                      </m:d>
                    </m:oMath>
                  </m:oMathPara>
                </a14:m>
                <a:endParaRPr lang="en-US" sz="1600" dirty="0"/>
              </a:p>
            </p:txBody>
          </p:sp>
        </mc:Choice>
        <mc:Fallback>
          <p:sp>
            <p:nvSpPr>
              <p:cNvPr id="2" name="TextBox 1"/>
              <p:cNvSpPr txBox="1">
                <a:spLocks noRot="1" noChangeAspect="1" noMove="1" noResize="1" noEditPoints="1" noAdjustHandles="1" noChangeArrowheads="1" noChangeShapeType="1" noTextEdit="1"/>
              </p:cNvSpPr>
              <p:nvPr/>
            </p:nvSpPr>
            <p:spPr>
              <a:xfrm>
                <a:off x="3526949" y="682981"/>
                <a:ext cx="2723887" cy="549253"/>
              </a:xfrm>
              <a:prstGeom prst="rect">
                <a:avLst/>
              </a:prstGeom>
              <a:blipFill>
                <a:blip r:embed="rId3"/>
                <a:stretch>
                  <a:fillRect b="-1111"/>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842065524"/>
              </p:ext>
            </p:extLst>
          </p:nvPr>
        </p:nvGraphicFramePr>
        <p:xfrm>
          <a:off x="3885398" y="1790248"/>
          <a:ext cx="5191225" cy="2966720"/>
        </p:xfrm>
        <a:graphic>
          <a:graphicData uri="http://schemas.openxmlformats.org/drawingml/2006/table">
            <a:tbl>
              <a:tblPr firstRow="1" bandRow="1">
                <a:tableStyleId>{EB344D84-9AFB-497E-A393-DC336BA19D2E}</a:tableStyleId>
              </a:tblPr>
              <a:tblGrid>
                <a:gridCol w="1038245">
                  <a:extLst>
                    <a:ext uri="{9D8B030D-6E8A-4147-A177-3AD203B41FA5}">
                      <a16:colId xmlns:a16="http://schemas.microsoft.com/office/drawing/2014/main" val="79948007"/>
                    </a:ext>
                  </a:extLst>
                </a:gridCol>
                <a:gridCol w="1038245">
                  <a:extLst>
                    <a:ext uri="{9D8B030D-6E8A-4147-A177-3AD203B41FA5}">
                      <a16:colId xmlns:a16="http://schemas.microsoft.com/office/drawing/2014/main" val="2684241753"/>
                    </a:ext>
                  </a:extLst>
                </a:gridCol>
                <a:gridCol w="1038245">
                  <a:extLst>
                    <a:ext uri="{9D8B030D-6E8A-4147-A177-3AD203B41FA5}">
                      <a16:colId xmlns:a16="http://schemas.microsoft.com/office/drawing/2014/main" val="377072386"/>
                    </a:ext>
                  </a:extLst>
                </a:gridCol>
                <a:gridCol w="1038245">
                  <a:extLst>
                    <a:ext uri="{9D8B030D-6E8A-4147-A177-3AD203B41FA5}">
                      <a16:colId xmlns:a16="http://schemas.microsoft.com/office/drawing/2014/main" val="2464520345"/>
                    </a:ext>
                  </a:extLst>
                </a:gridCol>
                <a:gridCol w="1038245">
                  <a:extLst>
                    <a:ext uri="{9D8B030D-6E8A-4147-A177-3AD203B41FA5}">
                      <a16:colId xmlns:a16="http://schemas.microsoft.com/office/drawing/2014/main" val="2866393598"/>
                    </a:ext>
                  </a:extLst>
                </a:gridCol>
              </a:tblGrid>
              <a:tr h="370840">
                <a:tc>
                  <a:txBody>
                    <a:bodyPr/>
                    <a:lstStyle/>
                    <a:p>
                      <a:endParaRPr lang="en-US" dirty="0"/>
                    </a:p>
                  </a:txBody>
                  <a:tcPr/>
                </a:tc>
                <a:tc>
                  <a:txBody>
                    <a:bodyPr/>
                    <a:lstStyle/>
                    <a:p>
                      <a:pPr algn="ctr"/>
                      <a:r>
                        <a:rPr lang="en-US" dirty="0" smtClean="0"/>
                        <a:t>LEFT</a:t>
                      </a:r>
                      <a:endParaRPr lang="en-US" dirty="0"/>
                    </a:p>
                  </a:txBody>
                  <a:tcPr/>
                </a:tc>
                <a:tc>
                  <a:txBody>
                    <a:bodyPr/>
                    <a:lstStyle/>
                    <a:p>
                      <a:pPr algn="ctr"/>
                      <a:r>
                        <a:rPr lang="en-US" dirty="0" smtClean="0"/>
                        <a:t>RIGHT</a:t>
                      </a:r>
                      <a:endParaRPr lang="en-US" dirty="0"/>
                    </a:p>
                  </a:txBody>
                  <a:tcPr/>
                </a:tc>
                <a:tc>
                  <a:txBody>
                    <a:bodyPr/>
                    <a:lstStyle/>
                    <a:p>
                      <a:pPr algn="ctr"/>
                      <a:r>
                        <a:rPr lang="en-US" dirty="0" smtClean="0"/>
                        <a:t>UP</a:t>
                      </a:r>
                      <a:endParaRPr lang="en-US" dirty="0"/>
                    </a:p>
                  </a:txBody>
                  <a:tcPr/>
                </a:tc>
                <a:tc>
                  <a:txBody>
                    <a:bodyPr/>
                    <a:lstStyle/>
                    <a:p>
                      <a:pPr algn="ctr"/>
                      <a:r>
                        <a:rPr lang="en-US" dirty="0" smtClean="0"/>
                        <a:t>DOWN</a:t>
                      </a:r>
                      <a:endParaRPr lang="en-US" dirty="0"/>
                    </a:p>
                  </a:txBody>
                  <a:tcPr/>
                </a:tc>
                <a:extLst>
                  <a:ext uri="{0D108BD9-81ED-4DB2-BD59-A6C34878D82A}">
                    <a16:rowId xmlns:a16="http://schemas.microsoft.com/office/drawing/2014/main" val="3146297244"/>
                  </a:ext>
                </a:extLst>
              </a:tr>
              <a:tr h="370840">
                <a:tc>
                  <a:txBody>
                    <a:bodyPr/>
                    <a:lstStyle/>
                    <a:p>
                      <a:r>
                        <a:rPr lang="en-US" dirty="0" smtClean="0"/>
                        <a:t>Square</a:t>
                      </a:r>
                      <a:r>
                        <a:rPr lang="en-US" baseline="0" dirty="0" smtClean="0"/>
                        <a:t> </a:t>
                      </a: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extLst>
                  <a:ext uri="{0D108BD9-81ED-4DB2-BD59-A6C34878D82A}">
                    <a16:rowId xmlns:a16="http://schemas.microsoft.com/office/drawing/2014/main" val="2438718538"/>
                  </a:ext>
                </a:extLst>
              </a:tr>
              <a:tr h="370840">
                <a:tc>
                  <a:txBody>
                    <a:bodyPr/>
                    <a:lstStyle/>
                    <a:p>
                      <a:r>
                        <a:rPr lang="en-US" dirty="0" smtClean="0"/>
                        <a:t>Square 2</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1666525673"/>
                  </a:ext>
                </a:extLst>
              </a:tr>
              <a:tr h="370840">
                <a:tc>
                  <a:txBody>
                    <a:bodyPr/>
                    <a:lstStyle/>
                    <a:p>
                      <a:r>
                        <a:rPr lang="en-US" dirty="0" smtClean="0"/>
                        <a:t>Square 3</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.8</a:t>
                      </a:r>
                      <a:endParaRPr lang="en-US" dirty="0"/>
                    </a:p>
                  </a:txBody>
                  <a:tcPr/>
                </a:tc>
                <a:extLst>
                  <a:ext uri="{0D108BD9-81ED-4DB2-BD59-A6C34878D82A}">
                    <a16:rowId xmlns:a16="http://schemas.microsoft.com/office/drawing/2014/main" val="1852292067"/>
                  </a:ext>
                </a:extLst>
              </a:tr>
              <a:tr h="370840">
                <a:tc>
                  <a:txBody>
                    <a:bodyPr/>
                    <a:lstStyle/>
                    <a:p>
                      <a:r>
                        <a:rPr lang="en-US" dirty="0" smtClean="0"/>
                        <a:t>Square 4</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extLst>
                  <a:ext uri="{0D108BD9-81ED-4DB2-BD59-A6C34878D82A}">
                    <a16:rowId xmlns:a16="http://schemas.microsoft.com/office/drawing/2014/main" val="2330059199"/>
                  </a:ext>
                </a:extLst>
              </a:tr>
              <a:tr h="370840">
                <a:tc>
                  <a:txBody>
                    <a:bodyPr/>
                    <a:lstStyle/>
                    <a:p>
                      <a:r>
                        <a:rPr lang="en-US" dirty="0" smtClean="0"/>
                        <a:t>Square 5</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760982141"/>
                  </a:ext>
                </a:extLst>
              </a:tr>
              <a:tr h="370840">
                <a:tc>
                  <a:txBody>
                    <a:bodyPr/>
                    <a:lstStyle/>
                    <a:p>
                      <a:r>
                        <a:rPr lang="en-US" dirty="0" smtClean="0"/>
                        <a:t>Square 6</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.8</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3295015014"/>
                  </a:ext>
                </a:extLst>
              </a:tr>
              <a:tr h="370840">
                <a:tc>
                  <a:txBody>
                    <a:bodyPr/>
                    <a:lstStyle/>
                    <a:p>
                      <a:r>
                        <a:rPr lang="en-US" dirty="0" smtClean="0"/>
                        <a:t>Square 7</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2516970479"/>
                  </a:ext>
                </a:extLst>
              </a:tr>
            </a:tbl>
          </a:graphicData>
        </a:graphic>
      </p:graphicFrame>
      <mc:AlternateContent xmlns:mc="http://schemas.openxmlformats.org/markup-compatibility/2006">
        <mc:Choice xmlns:a14="http://schemas.microsoft.com/office/drawing/2010/main" Requires="a14">
          <p:sp>
            <p:nvSpPr>
              <p:cNvPr id="11" name="Rectangle 10"/>
              <p:cNvSpPr/>
              <p:nvPr/>
            </p:nvSpPr>
            <p:spPr>
              <a:xfrm>
                <a:off x="3885398" y="1790248"/>
                <a:ext cx="9239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dirty="0"/>
              </a:p>
            </p:txBody>
          </p:sp>
        </mc:Choice>
        <mc:Fallback>
          <p:sp>
            <p:nvSpPr>
              <p:cNvPr id="11" name="Rectangle 10"/>
              <p:cNvSpPr>
                <a:spLocks noRot="1" noChangeAspect="1" noMove="1" noResize="1" noEditPoints="1" noAdjustHandles="1" noChangeArrowheads="1" noChangeShapeType="1" noTextEdit="1"/>
              </p:cNvSpPr>
              <p:nvPr/>
            </p:nvSpPr>
            <p:spPr>
              <a:xfrm>
                <a:off x="3885398" y="1790248"/>
                <a:ext cx="923971"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2E68072-C3F4-4DEE-A6D0-F9E38BF99701}"/>
                  </a:ext>
                </a:extLst>
              </p:cNvPr>
              <p:cNvSpPr/>
              <p:nvPr/>
            </p:nvSpPr>
            <p:spPr>
              <a:xfrm>
                <a:off x="3463612" y="231961"/>
                <a:ext cx="3992118" cy="3796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𝑛𝑒𝑤</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r>
                        <a:rPr lang="en-US" sz="1350" b="0" i="1" smtClean="0">
                          <a:solidFill>
                            <a:schemeClr val="accent6"/>
                          </a:solidFill>
                          <a:latin typeface="Cambria Math" panose="02040503050406030204" pitchFamily="18" charset="0"/>
                        </a:rPr>
                        <m:t>1</m:t>
                      </m:r>
                      <m:r>
                        <a:rPr lang="en-US" sz="1350" i="1">
                          <a:latin typeface="Cambria Math" panose="02040503050406030204" pitchFamily="18" charset="0"/>
                        </a:rPr>
                        <m:t>⋅[ </m:t>
                      </m:r>
                      <m:r>
                        <a:rPr lang="en-US" sz="1350" i="1">
                          <a:latin typeface="Cambria Math" panose="02040503050406030204" pitchFamily="18" charset="0"/>
                        </a:rPr>
                        <m:t>𝑟</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e>
                      </m:d>
                      <m:r>
                        <a:rPr lang="en-US" sz="1350" i="1">
                          <a:latin typeface="Cambria Math" panose="02040503050406030204" pitchFamily="18" charset="0"/>
                        </a:rPr>
                        <m:t>+</m:t>
                      </m:r>
                      <m:r>
                        <a:rPr lang="en-US" sz="1350" b="0" i="1" smtClean="0">
                          <a:solidFill>
                            <a:schemeClr val="accent5"/>
                          </a:solidFill>
                          <a:latin typeface="Cambria Math" panose="02040503050406030204" pitchFamily="18" charset="0"/>
                        </a:rPr>
                        <m:t>.8</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r>
                        <a:rPr lang="en-US" sz="1350" i="1">
                          <a:latin typeface="Cambria Math" panose="02040503050406030204" pitchFamily="18" charset="0"/>
                        </a:rPr>
                        <m:t> ]</m:t>
                      </m:r>
                    </m:oMath>
                  </m:oMathPara>
                </a14:m>
                <a:endParaRPr lang="en-US" sz="1350" dirty="0">
                  <a:solidFill>
                    <a:prstClr val="black"/>
                  </a:solidFill>
                </a:endParaRPr>
              </a:p>
            </p:txBody>
          </p:sp>
        </mc:Choice>
        <mc:Fallback>
          <p:sp>
            <p:nvSpPr>
              <p:cNvPr id="12" name="Rectangle 11">
                <a:extLst>
                  <a:ext uri="{FF2B5EF4-FFF2-40B4-BE49-F238E27FC236}">
                    <a16:creationId xmlns:a16="http://schemas.microsoft.com/office/drawing/2014/main" id="{D2E68072-C3F4-4DEE-A6D0-F9E38BF99701}"/>
                  </a:ext>
                </a:extLst>
              </p:cNvPr>
              <p:cNvSpPr>
                <a:spLocks noRot="1" noChangeAspect="1" noMove="1" noResize="1" noEditPoints="1" noAdjustHandles="1" noChangeArrowheads="1" noChangeShapeType="1" noTextEdit="1"/>
              </p:cNvSpPr>
              <p:nvPr/>
            </p:nvSpPr>
            <p:spPr>
              <a:xfrm>
                <a:off x="3463612" y="231961"/>
                <a:ext cx="3992118" cy="379656"/>
              </a:xfrm>
              <a:prstGeom prst="rect">
                <a:avLst/>
              </a:prstGeom>
              <a:blipFill>
                <a:blip r:embed="rId5"/>
                <a:stretch>
                  <a:fillRect/>
                </a:stretch>
              </a:blipFill>
            </p:spPr>
            <p:txBody>
              <a:bodyPr/>
              <a:lstStyle/>
              <a:p>
                <a:r>
                  <a:rPr lang="en-US">
                    <a:noFill/>
                  </a:rPr>
                  <a:t> </a:t>
                </a:r>
              </a:p>
            </p:txBody>
          </p:sp>
        </mc:Fallback>
      </mc:AlternateContent>
      <p:sp>
        <p:nvSpPr>
          <p:cNvPr id="10" name="TextBox 9"/>
          <p:cNvSpPr txBox="1"/>
          <p:nvPr/>
        </p:nvSpPr>
        <p:spPr>
          <a:xfrm>
            <a:off x="819410" y="1017703"/>
            <a:ext cx="1348061" cy="369332"/>
          </a:xfrm>
          <a:prstGeom prst="rect">
            <a:avLst/>
          </a:prstGeom>
          <a:noFill/>
        </p:spPr>
        <p:txBody>
          <a:bodyPr wrap="none" rtlCol="0">
            <a:spAutoFit/>
          </a:bodyPr>
          <a:lstStyle/>
          <a:p>
            <a:r>
              <a:rPr lang="en-US" dirty="0" smtClean="0"/>
              <a:t>ITERATION 2</a:t>
            </a:r>
            <a:endParaRPr lang="en-US" dirty="0"/>
          </a:p>
        </p:txBody>
      </p:sp>
    </p:spTree>
    <p:extLst>
      <p:ext uri="{BB962C8B-B14F-4D97-AF65-F5344CB8AC3E}">
        <p14:creationId xmlns:p14="http://schemas.microsoft.com/office/powerpoint/2010/main" val="28869641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nvPr>
        </p:nvGraphicFramePr>
        <p:xfrm>
          <a:off x="336725" y="2015900"/>
          <a:ext cx="2313432" cy="2515416"/>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r>
                        <a:rPr lang="en-US" sz="1400" b="0" dirty="0" smtClean="0">
                          <a:solidFill>
                            <a:schemeClr val="tx1"/>
                          </a:solidFill>
                        </a:rPr>
                        <a:t>1</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2</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3</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4\_(</a:t>
                      </a:r>
                      <a:r>
                        <a:rPr kumimoji="0" lang="ja-JP" altLang="en-US" sz="1200" b="0" i="0" u="none" strike="noStrike" kern="1200" cap="none" spc="0" normalizeH="0" baseline="0" noProof="0" dirty="0" smtClean="0">
                          <a:ln>
                            <a:noFill/>
                          </a:ln>
                          <a:solidFill>
                            <a:schemeClr val="tx1"/>
                          </a:solidFill>
                          <a:effectLst/>
                          <a:uLnTx/>
                          <a:uFillTx/>
                          <a:latin typeface="+mn-lt"/>
                          <a:ea typeface="+mn-ea"/>
                          <a:cs typeface="+mn-cs"/>
                        </a:rPr>
                        <a:t>ツ</a:t>
                      </a: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200" b="0" dirty="0" smtClean="0">
                          <a:solidFill>
                            <a:schemeClr val="tx1"/>
                          </a:solidFill>
                        </a:rPr>
                        <a:t>5</a:t>
                      </a:r>
                      <a:endParaRPr lang="en-US" sz="12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r>
                        <a:rPr lang="en-US" sz="1400" b="0" dirty="0" smtClean="0">
                          <a:solidFill>
                            <a:schemeClr val="tx1"/>
                          </a:solidFill>
                        </a:rPr>
                        <a:t>6</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7</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400" b="0" dirty="0">
                          <a:solidFill>
                            <a:schemeClr val="tx1"/>
                          </a:solidFill>
                          <a:latin typeface="+mn-lt"/>
                          <a:ea typeface="Apple Symbols" panose="02000000000000000000" pitchFamily="2" charset="-79"/>
                          <a:cs typeface="Arial" panose="020B0604020202020204" pitchFamily="34" charset="0"/>
                        </a:rPr>
                        <a:t>                 _______</a:t>
                      </a:r>
                    </a:p>
                    <a:p>
                      <a:pPr algn="l"/>
                      <a:r>
                        <a:rPr lang="en-US" sz="400" b="0" dirty="0">
                          <a:solidFill>
                            <a:schemeClr val="tx1"/>
                          </a:solidFill>
                          <a:latin typeface="+mn-lt"/>
                          <a:ea typeface="Apple Symbols" panose="02000000000000000000" pitchFamily="2" charset="-79"/>
                          <a:cs typeface="Arial" panose="020B0604020202020204" pitchFamily="34" charset="0"/>
                        </a:rPr>
                        <a:t>               //     ||  \ \ </a:t>
                      </a:r>
                    </a:p>
                    <a:p>
                      <a:pPr algn="l"/>
                      <a:r>
                        <a:rPr lang="en-US" sz="400" b="0" dirty="0">
                          <a:solidFill>
                            <a:schemeClr val="tx1"/>
                          </a:solidFill>
                          <a:latin typeface="+mn-lt"/>
                          <a:ea typeface="Apple Symbols" panose="02000000000000000000" pitchFamily="2" charset="-79"/>
                          <a:cs typeface="Arial" panose="020B0604020202020204" pitchFamily="34" charset="0"/>
                        </a:rPr>
                        <a:t>  _____//___||__\ \___</a:t>
                      </a:r>
                    </a:p>
                    <a:p>
                      <a:pPr algn="l"/>
                      <a:r>
                        <a:rPr lang="en-US" sz="400" b="0" dirty="0">
                          <a:solidFill>
                            <a:schemeClr val="tx1"/>
                          </a:solidFill>
                          <a:latin typeface="+mn-lt"/>
                          <a:ea typeface="Apple Symbols" panose="02000000000000000000" pitchFamily="2" charset="-79"/>
                          <a:cs typeface="Arial" panose="020B0604020202020204" pitchFamily="34" charset="0"/>
                        </a:rPr>
                        <a:t>  )     _                     _        \ </a:t>
                      </a:r>
                    </a:p>
                    <a:p>
                      <a:pPr algn="l"/>
                      <a:r>
                        <a:rPr lang="en-US" sz="400" b="0" dirty="0">
                          <a:solidFill>
                            <a:schemeClr val="tx1"/>
                          </a:solidFill>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7" name="Up Arrow 6">
            <a:extLst>
              <a:ext uri="{FF2B5EF4-FFF2-40B4-BE49-F238E27FC236}">
                <a16:creationId xmlns:a16="http://schemas.microsoft.com/office/drawing/2014/main" id="{6774CD75-BEDA-9849-9FB5-10009796D4EE}"/>
              </a:ext>
            </a:extLst>
          </p:cNvPr>
          <p:cNvSpPr/>
          <p:nvPr/>
        </p:nvSpPr>
        <p:spPr>
          <a:xfrm>
            <a:off x="618269" y="2588103"/>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618269" y="3675954"/>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Title 1">
            <a:extLst>
              <a:ext uri="{FF2B5EF4-FFF2-40B4-BE49-F238E27FC236}">
                <a16:creationId xmlns:a16="http://schemas.microsoft.com/office/drawing/2014/main" id="{B023227B-436D-AB40-BBB4-80F45C3EC5F4}"/>
              </a:ext>
            </a:extLst>
          </p:cNvPr>
          <p:cNvSpPr txBox="1">
            <a:spLocks/>
          </p:cNvSpPr>
          <p:nvPr/>
        </p:nvSpPr>
        <p:spPr>
          <a:xfrm>
            <a:off x="-875900" y="208310"/>
            <a:ext cx="5176467" cy="426958"/>
          </a:xfrm>
          <a:prstGeom prst="rect">
            <a:avLst/>
          </a:prstGeom>
        </p:spPr>
        <p:txBody>
          <a:bodyPr vert="horz" lIns="68580" tIns="34290" rIns="68580" bIns="34290" rtlCol="0" anchor="ctr">
            <a:normAutofit fontScale="60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smtClean="0"/>
              <a:t>Gridworl</a:t>
            </a:r>
            <a:r>
              <a:rPr lang="en-US" sz="4400" dirty="0" err="1" smtClean="0"/>
              <a:t>d</a:t>
            </a:r>
            <a:r>
              <a:rPr lang="en-US" sz="4400" dirty="0" smtClean="0"/>
              <a:t> Example</a:t>
            </a:r>
            <a:endParaRPr lang="en-US" sz="4400" b="1" dirty="0"/>
          </a:p>
        </p:txBody>
      </p:sp>
      <mc:AlternateContent xmlns:mc="http://schemas.openxmlformats.org/markup-compatibility/2006">
        <mc:Choice xmlns:a14="http://schemas.microsoft.com/office/drawing/2010/main" Requires="a14">
          <p:sp>
            <p:nvSpPr>
              <p:cNvPr id="2" name="TextBox 1"/>
              <p:cNvSpPr txBox="1"/>
              <p:nvPr/>
            </p:nvSpPr>
            <p:spPr>
              <a:xfrm>
                <a:off x="3526949" y="682981"/>
                <a:ext cx="2723887" cy="5492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b="0" i="1" smtClean="0">
                                  <a:latin typeface="Cambria Math" panose="02040503050406030204" pitchFamily="18" charset="0"/>
                                </a:rPr>
                                <m:t>1,   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car</m:t>
                              </m:r>
                              <m:r>
                                <a:rPr lang="en-US" sz="1600" b="0" i="1" smtClean="0">
                                  <a:latin typeface="Cambria Math" panose="02040503050406030204" pitchFamily="18" charset="0"/>
                                </a:rPr>
                                <m:t>    </m:t>
                              </m:r>
                            </m:e>
                            <m:e>
                              <m:r>
                                <a:rPr lang="en-US" sz="1600" b="0" i="1" smtClean="0">
                                  <a:latin typeface="Cambria Math" panose="02040503050406030204" pitchFamily="18" charset="0"/>
                                </a:rPr>
                                <m:t>0, </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otherwise</m:t>
                              </m:r>
                            </m:e>
                          </m:eqArr>
                        </m:e>
                      </m:d>
                    </m:oMath>
                  </m:oMathPara>
                </a14:m>
                <a:endParaRPr lang="en-US" sz="1600" dirty="0"/>
              </a:p>
            </p:txBody>
          </p:sp>
        </mc:Choice>
        <mc:Fallback>
          <p:sp>
            <p:nvSpPr>
              <p:cNvPr id="2" name="TextBox 1"/>
              <p:cNvSpPr txBox="1">
                <a:spLocks noRot="1" noChangeAspect="1" noMove="1" noResize="1" noEditPoints="1" noAdjustHandles="1" noChangeArrowheads="1" noChangeShapeType="1" noTextEdit="1"/>
              </p:cNvSpPr>
              <p:nvPr/>
            </p:nvSpPr>
            <p:spPr>
              <a:xfrm>
                <a:off x="3526949" y="682981"/>
                <a:ext cx="2723887" cy="549253"/>
              </a:xfrm>
              <a:prstGeom prst="rect">
                <a:avLst/>
              </a:prstGeom>
              <a:blipFill>
                <a:blip r:embed="rId3"/>
                <a:stretch>
                  <a:fillRect b="-1111"/>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1386106002"/>
              </p:ext>
            </p:extLst>
          </p:nvPr>
        </p:nvGraphicFramePr>
        <p:xfrm>
          <a:off x="3885398" y="1790248"/>
          <a:ext cx="5191225" cy="2966720"/>
        </p:xfrm>
        <a:graphic>
          <a:graphicData uri="http://schemas.openxmlformats.org/drawingml/2006/table">
            <a:tbl>
              <a:tblPr firstRow="1" bandRow="1">
                <a:tableStyleId>{EB344D84-9AFB-497E-A393-DC336BA19D2E}</a:tableStyleId>
              </a:tblPr>
              <a:tblGrid>
                <a:gridCol w="1038245">
                  <a:extLst>
                    <a:ext uri="{9D8B030D-6E8A-4147-A177-3AD203B41FA5}">
                      <a16:colId xmlns:a16="http://schemas.microsoft.com/office/drawing/2014/main" val="79948007"/>
                    </a:ext>
                  </a:extLst>
                </a:gridCol>
                <a:gridCol w="1038245">
                  <a:extLst>
                    <a:ext uri="{9D8B030D-6E8A-4147-A177-3AD203B41FA5}">
                      <a16:colId xmlns:a16="http://schemas.microsoft.com/office/drawing/2014/main" val="2684241753"/>
                    </a:ext>
                  </a:extLst>
                </a:gridCol>
                <a:gridCol w="1038245">
                  <a:extLst>
                    <a:ext uri="{9D8B030D-6E8A-4147-A177-3AD203B41FA5}">
                      <a16:colId xmlns:a16="http://schemas.microsoft.com/office/drawing/2014/main" val="377072386"/>
                    </a:ext>
                  </a:extLst>
                </a:gridCol>
                <a:gridCol w="1038245">
                  <a:extLst>
                    <a:ext uri="{9D8B030D-6E8A-4147-A177-3AD203B41FA5}">
                      <a16:colId xmlns:a16="http://schemas.microsoft.com/office/drawing/2014/main" val="2464520345"/>
                    </a:ext>
                  </a:extLst>
                </a:gridCol>
                <a:gridCol w="1038245">
                  <a:extLst>
                    <a:ext uri="{9D8B030D-6E8A-4147-A177-3AD203B41FA5}">
                      <a16:colId xmlns:a16="http://schemas.microsoft.com/office/drawing/2014/main" val="2866393598"/>
                    </a:ext>
                  </a:extLst>
                </a:gridCol>
              </a:tblGrid>
              <a:tr h="370840">
                <a:tc>
                  <a:txBody>
                    <a:bodyPr/>
                    <a:lstStyle/>
                    <a:p>
                      <a:endParaRPr lang="en-US" dirty="0"/>
                    </a:p>
                  </a:txBody>
                  <a:tcPr/>
                </a:tc>
                <a:tc>
                  <a:txBody>
                    <a:bodyPr/>
                    <a:lstStyle/>
                    <a:p>
                      <a:pPr algn="ctr"/>
                      <a:r>
                        <a:rPr lang="en-US" dirty="0" smtClean="0"/>
                        <a:t>LEFT</a:t>
                      </a:r>
                      <a:endParaRPr lang="en-US" dirty="0"/>
                    </a:p>
                  </a:txBody>
                  <a:tcPr/>
                </a:tc>
                <a:tc>
                  <a:txBody>
                    <a:bodyPr/>
                    <a:lstStyle/>
                    <a:p>
                      <a:pPr algn="ctr"/>
                      <a:r>
                        <a:rPr lang="en-US" dirty="0" smtClean="0"/>
                        <a:t>RIGHT</a:t>
                      </a:r>
                      <a:endParaRPr lang="en-US" dirty="0"/>
                    </a:p>
                  </a:txBody>
                  <a:tcPr/>
                </a:tc>
                <a:tc>
                  <a:txBody>
                    <a:bodyPr/>
                    <a:lstStyle/>
                    <a:p>
                      <a:pPr algn="ctr"/>
                      <a:r>
                        <a:rPr lang="en-US" dirty="0" smtClean="0"/>
                        <a:t>UP</a:t>
                      </a:r>
                      <a:endParaRPr lang="en-US" dirty="0"/>
                    </a:p>
                  </a:txBody>
                  <a:tcPr/>
                </a:tc>
                <a:tc>
                  <a:txBody>
                    <a:bodyPr/>
                    <a:lstStyle/>
                    <a:p>
                      <a:pPr algn="ctr"/>
                      <a:r>
                        <a:rPr lang="en-US" dirty="0" smtClean="0"/>
                        <a:t>DOWN</a:t>
                      </a:r>
                      <a:endParaRPr lang="en-US" dirty="0"/>
                    </a:p>
                  </a:txBody>
                  <a:tcPr/>
                </a:tc>
                <a:extLst>
                  <a:ext uri="{0D108BD9-81ED-4DB2-BD59-A6C34878D82A}">
                    <a16:rowId xmlns:a16="http://schemas.microsoft.com/office/drawing/2014/main" val="3146297244"/>
                  </a:ext>
                </a:extLst>
              </a:tr>
              <a:tr h="370840">
                <a:tc>
                  <a:txBody>
                    <a:bodyPr/>
                    <a:lstStyle/>
                    <a:p>
                      <a:r>
                        <a:rPr lang="en-US" dirty="0" smtClean="0"/>
                        <a:t>Square</a:t>
                      </a:r>
                      <a:r>
                        <a:rPr lang="en-US" baseline="0" dirty="0" smtClean="0"/>
                        <a:t> </a:t>
                      </a: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extLst>
                  <a:ext uri="{0D108BD9-81ED-4DB2-BD59-A6C34878D82A}">
                    <a16:rowId xmlns:a16="http://schemas.microsoft.com/office/drawing/2014/main" val="2438718538"/>
                  </a:ext>
                </a:extLst>
              </a:tr>
              <a:tr h="370840">
                <a:tc>
                  <a:txBody>
                    <a:bodyPr/>
                    <a:lstStyle/>
                    <a:p>
                      <a:r>
                        <a:rPr lang="en-US" dirty="0" smtClean="0"/>
                        <a:t>Square 2</a:t>
                      </a:r>
                      <a:endParaRPr lang="en-US" dirty="0"/>
                    </a:p>
                  </a:txBody>
                  <a:tcPr/>
                </a:tc>
                <a:tc>
                  <a:txBody>
                    <a:bodyPr/>
                    <a:lstStyle/>
                    <a:p>
                      <a:pPr algn="ctr"/>
                      <a:r>
                        <a:rPr lang="en-US" dirty="0" smtClean="0"/>
                        <a:t>0</a:t>
                      </a:r>
                      <a:endParaRPr lang="en-US" dirty="0"/>
                    </a:p>
                  </a:txBody>
                  <a:tcPr/>
                </a:tc>
                <a:tc>
                  <a:txBody>
                    <a:bodyPr/>
                    <a:lstStyle/>
                    <a:p>
                      <a:pPr algn="ctr"/>
                      <a:r>
                        <a:rPr lang="en-US" dirty="0" smtClean="0"/>
                        <a:t>.8^2</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1666525673"/>
                  </a:ext>
                </a:extLst>
              </a:tr>
              <a:tr h="370840">
                <a:tc>
                  <a:txBody>
                    <a:bodyPr/>
                    <a:lstStyle/>
                    <a:p>
                      <a:r>
                        <a:rPr lang="en-US" dirty="0" smtClean="0"/>
                        <a:t>Square 3</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.8</a:t>
                      </a:r>
                      <a:endParaRPr lang="en-US" dirty="0"/>
                    </a:p>
                  </a:txBody>
                  <a:tcPr/>
                </a:tc>
                <a:extLst>
                  <a:ext uri="{0D108BD9-81ED-4DB2-BD59-A6C34878D82A}">
                    <a16:rowId xmlns:a16="http://schemas.microsoft.com/office/drawing/2014/main" val="1852292067"/>
                  </a:ext>
                </a:extLst>
              </a:tr>
              <a:tr h="370840">
                <a:tc>
                  <a:txBody>
                    <a:bodyPr/>
                    <a:lstStyle/>
                    <a:p>
                      <a:r>
                        <a:rPr lang="en-US" dirty="0" smtClean="0"/>
                        <a:t>Square 4</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.8^2</a:t>
                      </a:r>
                      <a:endParaRPr lang="en-US" dirty="0"/>
                    </a:p>
                  </a:txBody>
                  <a:tcPr/>
                </a:tc>
                <a:extLst>
                  <a:ext uri="{0D108BD9-81ED-4DB2-BD59-A6C34878D82A}">
                    <a16:rowId xmlns:a16="http://schemas.microsoft.com/office/drawing/2014/main" val="2330059199"/>
                  </a:ext>
                </a:extLst>
              </a:tr>
              <a:tr h="370840">
                <a:tc>
                  <a:txBody>
                    <a:bodyPr/>
                    <a:lstStyle/>
                    <a:p>
                      <a:r>
                        <a:rPr lang="en-US" dirty="0" smtClean="0"/>
                        <a:t>Square 5</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.8^2</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760982141"/>
                  </a:ext>
                </a:extLst>
              </a:tr>
              <a:tr h="370840">
                <a:tc>
                  <a:txBody>
                    <a:bodyPr/>
                    <a:lstStyle/>
                    <a:p>
                      <a:r>
                        <a:rPr lang="en-US" dirty="0" smtClean="0"/>
                        <a:t>Square 6</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.8</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3295015014"/>
                  </a:ext>
                </a:extLst>
              </a:tr>
              <a:tr h="370840">
                <a:tc>
                  <a:txBody>
                    <a:bodyPr/>
                    <a:lstStyle/>
                    <a:p>
                      <a:r>
                        <a:rPr lang="en-US" dirty="0" smtClean="0"/>
                        <a:t>Square 7</a:t>
                      </a:r>
                      <a:endParaRPr lang="en-US" dirty="0"/>
                    </a:p>
                  </a:txBody>
                  <a:tcPr/>
                </a:tc>
                <a:tc>
                  <a:txBody>
                    <a:bodyPr/>
                    <a:lstStyle/>
                    <a:p>
                      <a:pPr algn="ctr"/>
                      <a:r>
                        <a:rPr lang="en-US" dirty="0" smtClean="0"/>
                        <a:t>.8^2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2516970479"/>
                  </a:ext>
                </a:extLst>
              </a:tr>
            </a:tbl>
          </a:graphicData>
        </a:graphic>
      </p:graphicFrame>
      <mc:AlternateContent xmlns:mc="http://schemas.openxmlformats.org/markup-compatibility/2006">
        <mc:Choice xmlns:a14="http://schemas.microsoft.com/office/drawing/2010/main" Requires="a14">
          <p:sp>
            <p:nvSpPr>
              <p:cNvPr id="11" name="Rectangle 10"/>
              <p:cNvSpPr/>
              <p:nvPr/>
            </p:nvSpPr>
            <p:spPr>
              <a:xfrm>
                <a:off x="3885398" y="1790248"/>
                <a:ext cx="9239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dirty="0"/>
              </a:p>
            </p:txBody>
          </p:sp>
        </mc:Choice>
        <mc:Fallback>
          <p:sp>
            <p:nvSpPr>
              <p:cNvPr id="11" name="Rectangle 10"/>
              <p:cNvSpPr>
                <a:spLocks noRot="1" noChangeAspect="1" noMove="1" noResize="1" noEditPoints="1" noAdjustHandles="1" noChangeArrowheads="1" noChangeShapeType="1" noTextEdit="1"/>
              </p:cNvSpPr>
              <p:nvPr/>
            </p:nvSpPr>
            <p:spPr>
              <a:xfrm>
                <a:off x="3885398" y="1790248"/>
                <a:ext cx="923971"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2E68072-C3F4-4DEE-A6D0-F9E38BF99701}"/>
                  </a:ext>
                </a:extLst>
              </p:cNvPr>
              <p:cNvSpPr/>
              <p:nvPr/>
            </p:nvSpPr>
            <p:spPr>
              <a:xfrm>
                <a:off x="3463612" y="231961"/>
                <a:ext cx="3992118" cy="3796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𝑛𝑒𝑤</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r>
                        <a:rPr lang="en-US" sz="1350" b="0" i="1" smtClean="0">
                          <a:solidFill>
                            <a:schemeClr val="accent6"/>
                          </a:solidFill>
                          <a:latin typeface="Cambria Math" panose="02040503050406030204" pitchFamily="18" charset="0"/>
                        </a:rPr>
                        <m:t>1</m:t>
                      </m:r>
                      <m:r>
                        <a:rPr lang="en-US" sz="1350" i="1">
                          <a:latin typeface="Cambria Math" panose="02040503050406030204" pitchFamily="18" charset="0"/>
                        </a:rPr>
                        <m:t>⋅[ </m:t>
                      </m:r>
                      <m:r>
                        <a:rPr lang="en-US" sz="1350" i="1">
                          <a:latin typeface="Cambria Math" panose="02040503050406030204" pitchFamily="18" charset="0"/>
                        </a:rPr>
                        <m:t>𝑟</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e>
                      </m:d>
                      <m:r>
                        <a:rPr lang="en-US" sz="1350" i="1">
                          <a:latin typeface="Cambria Math" panose="02040503050406030204" pitchFamily="18" charset="0"/>
                        </a:rPr>
                        <m:t>+</m:t>
                      </m:r>
                      <m:r>
                        <a:rPr lang="en-US" sz="1350" b="0" i="1" smtClean="0">
                          <a:solidFill>
                            <a:schemeClr val="accent5"/>
                          </a:solidFill>
                          <a:latin typeface="Cambria Math" panose="02040503050406030204" pitchFamily="18" charset="0"/>
                        </a:rPr>
                        <m:t>.8</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r>
                        <a:rPr lang="en-US" sz="1350" i="1">
                          <a:latin typeface="Cambria Math" panose="02040503050406030204" pitchFamily="18" charset="0"/>
                        </a:rPr>
                        <m:t> ]</m:t>
                      </m:r>
                    </m:oMath>
                  </m:oMathPara>
                </a14:m>
                <a:endParaRPr lang="en-US" sz="1350" dirty="0">
                  <a:solidFill>
                    <a:prstClr val="black"/>
                  </a:solidFill>
                </a:endParaRPr>
              </a:p>
            </p:txBody>
          </p:sp>
        </mc:Choice>
        <mc:Fallback>
          <p:sp>
            <p:nvSpPr>
              <p:cNvPr id="12" name="Rectangle 11">
                <a:extLst>
                  <a:ext uri="{FF2B5EF4-FFF2-40B4-BE49-F238E27FC236}">
                    <a16:creationId xmlns:a16="http://schemas.microsoft.com/office/drawing/2014/main" id="{D2E68072-C3F4-4DEE-A6D0-F9E38BF99701}"/>
                  </a:ext>
                </a:extLst>
              </p:cNvPr>
              <p:cNvSpPr>
                <a:spLocks noRot="1" noChangeAspect="1" noMove="1" noResize="1" noEditPoints="1" noAdjustHandles="1" noChangeArrowheads="1" noChangeShapeType="1" noTextEdit="1"/>
              </p:cNvSpPr>
              <p:nvPr/>
            </p:nvSpPr>
            <p:spPr>
              <a:xfrm>
                <a:off x="3463612" y="231961"/>
                <a:ext cx="3992118" cy="379656"/>
              </a:xfrm>
              <a:prstGeom prst="rect">
                <a:avLst/>
              </a:prstGeom>
              <a:blipFill>
                <a:blip r:embed="rId5"/>
                <a:stretch>
                  <a:fillRect/>
                </a:stretch>
              </a:blipFill>
            </p:spPr>
            <p:txBody>
              <a:bodyPr/>
              <a:lstStyle/>
              <a:p>
                <a:r>
                  <a:rPr lang="en-US">
                    <a:noFill/>
                  </a:rPr>
                  <a:t> </a:t>
                </a:r>
              </a:p>
            </p:txBody>
          </p:sp>
        </mc:Fallback>
      </mc:AlternateContent>
      <p:sp>
        <p:nvSpPr>
          <p:cNvPr id="10" name="TextBox 9"/>
          <p:cNvSpPr txBox="1"/>
          <p:nvPr/>
        </p:nvSpPr>
        <p:spPr>
          <a:xfrm>
            <a:off x="819410" y="1017703"/>
            <a:ext cx="1348061" cy="369332"/>
          </a:xfrm>
          <a:prstGeom prst="rect">
            <a:avLst/>
          </a:prstGeom>
          <a:noFill/>
        </p:spPr>
        <p:txBody>
          <a:bodyPr wrap="none" rtlCol="0">
            <a:spAutoFit/>
          </a:bodyPr>
          <a:lstStyle/>
          <a:p>
            <a:r>
              <a:rPr lang="en-US" dirty="0" smtClean="0"/>
              <a:t>ITERATION 3</a:t>
            </a:r>
            <a:endParaRPr lang="en-US" dirty="0"/>
          </a:p>
        </p:txBody>
      </p:sp>
    </p:spTree>
    <p:extLst>
      <p:ext uri="{BB962C8B-B14F-4D97-AF65-F5344CB8AC3E}">
        <p14:creationId xmlns:p14="http://schemas.microsoft.com/office/powerpoint/2010/main" val="34212716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nvPr>
        </p:nvGraphicFramePr>
        <p:xfrm>
          <a:off x="336725" y="2015900"/>
          <a:ext cx="2313432" cy="2515416"/>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r>
                        <a:rPr lang="en-US" sz="1400" b="0" dirty="0" smtClean="0">
                          <a:solidFill>
                            <a:schemeClr val="tx1"/>
                          </a:solidFill>
                        </a:rPr>
                        <a:t>1</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2</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3</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4\_(</a:t>
                      </a:r>
                      <a:r>
                        <a:rPr kumimoji="0" lang="ja-JP" altLang="en-US" sz="1200" b="0" i="0" u="none" strike="noStrike" kern="1200" cap="none" spc="0" normalizeH="0" baseline="0" noProof="0" dirty="0" smtClean="0">
                          <a:ln>
                            <a:noFill/>
                          </a:ln>
                          <a:solidFill>
                            <a:schemeClr val="tx1"/>
                          </a:solidFill>
                          <a:effectLst/>
                          <a:uLnTx/>
                          <a:uFillTx/>
                          <a:latin typeface="+mn-lt"/>
                          <a:ea typeface="+mn-ea"/>
                          <a:cs typeface="+mn-cs"/>
                        </a:rPr>
                        <a:t>ツ</a:t>
                      </a: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200" b="0" dirty="0" smtClean="0">
                          <a:solidFill>
                            <a:schemeClr val="tx1"/>
                          </a:solidFill>
                        </a:rPr>
                        <a:t>5</a:t>
                      </a:r>
                      <a:endParaRPr lang="en-US" sz="12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r>
                        <a:rPr lang="en-US" sz="1400" b="0" dirty="0" smtClean="0">
                          <a:solidFill>
                            <a:schemeClr val="tx1"/>
                          </a:solidFill>
                        </a:rPr>
                        <a:t>6</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7</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400" b="0" dirty="0">
                          <a:solidFill>
                            <a:schemeClr val="tx1"/>
                          </a:solidFill>
                          <a:latin typeface="+mn-lt"/>
                          <a:ea typeface="Apple Symbols" panose="02000000000000000000" pitchFamily="2" charset="-79"/>
                          <a:cs typeface="Arial" panose="020B0604020202020204" pitchFamily="34" charset="0"/>
                        </a:rPr>
                        <a:t>                 _______</a:t>
                      </a:r>
                    </a:p>
                    <a:p>
                      <a:pPr algn="l"/>
                      <a:r>
                        <a:rPr lang="en-US" sz="400" b="0" dirty="0">
                          <a:solidFill>
                            <a:schemeClr val="tx1"/>
                          </a:solidFill>
                          <a:latin typeface="+mn-lt"/>
                          <a:ea typeface="Apple Symbols" panose="02000000000000000000" pitchFamily="2" charset="-79"/>
                          <a:cs typeface="Arial" panose="020B0604020202020204" pitchFamily="34" charset="0"/>
                        </a:rPr>
                        <a:t>               //     ||  \ \ </a:t>
                      </a:r>
                    </a:p>
                    <a:p>
                      <a:pPr algn="l"/>
                      <a:r>
                        <a:rPr lang="en-US" sz="400" b="0" dirty="0">
                          <a:solidFill>
                            <a:schemeClr val="tx1"/>
                          </a:solidFill>
                          <a:latin typeface="+mn-lt"/>
                          <a:ea typeface="Apple Symbols" panose="02000000000000000000" pitchFamily="2" charset="-79"/>
                          <a:cs typeface="Arial" panose="020B0604020202020204" pitchFamily="34" charset="0"/>
                        </a:rPr>
                        <a:t>  _____//___||__\ \___</a:t>
                      </a:r>
                    </a:p>
                    <a:p>
                      <a:pPr algn="l"/>
                      <a:r>
                        <a:rPr lang="en-US" sz="400" b="0" dirty="0">
                          <a:solidFill>
                            <a:schemeClr val="tx1"/>
                          </a:solidFill>
                          <a:latin typeface="+mn-lt"/>
                          <a:ea typeface="Apple Symbols" panose="02000000000000000000" pitchFamily="2" charset="-79"/>
                          <a:cs typeface="Arial" panose="020B0604020202020204" pitchFamily="34" charset="0"/>
                        </a:rPr>
                        <a:t>  )     _                     _        \ </a:t>
                      </a:r>
                    </a:p>
                    <a:p>
                      <a:pPr algn="l"/>
                      <a:r>
                        <a:rPr lang="en-US" sz="400" b="0" dirty="0">
                          <a:solidFill>
                            <a:schemeClr val="tx1"/>
                          </a:solidFill>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7" name="Up Arrow 6">
            <a:extLst>
              <a:ext uri="{FF2B5EF4-FFF2-40B4-BE49-F238E27FC236}">
                <a16:creationId xmlns:a16="http://schemas.microsoft.com/office/drawing/2014/main" id="{6774CD75-BEDA-9849-9FB5-10009796D4EE}"/>
              </a:ext>
            </a:extLst>
          </p:cNvPr>
          <p:cNvSpPr/>
          <p:nvPr/>
        </p:nvSpPr>
        <p:spPr>
          <a:xfrm>
            <a:off x="618269" y="2588103"/>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618269" y="3675954"/>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Title 1">
            <a:extLst>
              <a:ext uri="{FF2B5EF4-FFF2-40B4-BE49-F238E27FC236}">
                <a16:creationId xmlns:a16="http://schemas.microsoft.com/office/drawing/2014/main" id="{B023227B-436D-AB40-BBB4-80F45C3EC5F4}"/>
              </a:ext>
            </a:extLst>
          </p:cNvPr>
          <p:cNvSpPr txBox="1">
            <a:spLocks/>
          </p:cNvSpPr>
          <p:nvPr/>
        </p:nvSpPr>
        <p:spPr>
          <a:xfrm>
            <a:off x="-875900" y="208310"/>
            <a:ext cx="5176467" cy="426958"/>
          </a:xfrm>
          <a:prstGeom prst="rect">
            <a:avLst/>
          </a:prstGeom>
        </p:spPr>
        <p:txBody>
          <a:bodyPr vert="horz" lIns="68580" tIns="34290" rIns="68580" bIns="34290" rtlCol="0" anchor="ctr">
            <a:normAutofit fontScale="60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smtClean="0"/>
              <a:t>Gridworl</a:t>
            </a:r>
            <a:r>
              <a:rPr lang="en-US" sz="4400" dirty="0" err="1" smtClean="0"/>
              <a:t>d</a:t>
            </a:r>
            <a:r>
              <a:rPr lang="en-US" sz="4400" dirty="0" smtClean="0"/>
              <a:t> Example</a:t>
            </a:r>
            <a:endParaRPr lang="en-US" sz="4400" b="1" dirty="0"/>
          </a:p>
        </p:txBody>
      </p:sp>
      <mc:AlternateContent xmlns:mc="http://schemas.openxmlformats.org/markup-compatibility/2006">
        <mc:Choice xmlns:a14="http://schemas.microsoft.com/office/drawing/2010/main" Requires="a14">
          <p:sp>
            <p:nvSpPr>
              <p:cNvPr id="2" name="TextBox 1"/>
              <p:cNvSpPr txBox="1"/>
              <p:nvPr/>
            </p:nvSpPr>
            <p:spPr>
              <a:xfrm>
                <a:off x="3526949" y="682981"/>
                <a:ext cx="2723887" cy="5492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b="0" i="1" smtClean="0">
                                  <a:latin typeface="Cambria Math" panose="02040503050406030204" pitchFamily="18" charset="0"/>
                                </a:rPr>
                                <m:t>1,   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car</m:t>
                              </m:r>
                              <m:r>
                                <a:rPr lang="en-US" sz="1600" b="0" i="1" smtClean="0">
                                  <a:latin typeface="Cambria Math" panose="02040503050406030204" pitchFamily="18" charset="0"/>
                                </a:rPr>
                                <m:t>    </m:t>
                              </m:r>
                            </m:e>
                            <m:e>
                              <m:r>
                                <a:rPr lang="en-US" sz="1600" b="0" i="1" smtClean="0">
                                  <a:latin typeface="Cambria Math" panose="02040503050406030204" pitchFamily="18" charset="0"/>
                                </a:rPr>
                                <m:t>0, </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otherwise</m:t>
                              </m:r>
                            </m:e>
                          </m:eqArr>
                        </m:e>
                      </m:d>
                    </m:oMath>
                  </m:oMathPara>
                </a14:m>
                <a:endParaRPr lang="en-US" sz="1600" dirty="0"/>
              </a:p>
            </p:txBody>
          </p:sp>
        </mc:Choice>
        <mc:Fallback>
          <p:sp>
            <p:nvSpPr>
              <p:cNvPr id="2" name="TextBox 1"/>
              <p:cNvSpPr txBox="1">
                <a:spLocks noRot="1" noChangeAspect="1" noMove="1" noResize="1" noEditPoints="1" noAdjustHandles="1" noChangeArrowheads="1" noChangeShapeType="1" noTextEdit="1"/>
              </p:cNvSpPr>
              <p:nvPr/>
            </p:nvSpPr>
            <p:spPr>
              <a:xfrm>
                <a:off x="3526949" y="682981"/>
                <a:ext cx="2723887" cy="549253"/>
              </a:xfrm>
              <a:prstGeom prst="rect">
                <a:avLst/>
              </a:prstGeom>
              <a:blipFill>
                <a:blip r:embed="rId3"/>
                <a:stretch>
                  <a:fillRect b="-1111"/>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767105412"/>
              </p:ext>
            </p:extLst>
          </p:nvPr>
        </p:nvGraphicFramePr>
        <p:xfrm>
          <a:off x="3885398" y="1790248"/>
          <a:ext cx="5191225" cy="2966720"/>
        </p:xfrm>
        <a:graphic>
          <a:graphicData uri="http://schemas.openxmlformats.org/drawingml/2006/table">
            <a:tbl>
              <a:tblPr firstRow="1" bandRow="1">
                <a:tableStyleId>{EB344D84-9AFB-497E-A393-DC336BA19D2E}</a:tableStyleId>
              </a:tblPr>
              <a:tblGrid>
                <a:gridCol w="1038245">
                  <a:extLst>
                    <a:ext uri="{9D8B030D-6E8A-4147-A177-3AD203B41FA5}">
                      <a16:colId xmlns:a16="http://schemas.microsoft.com/office/drawing/2014/main" val="79948007"/>
                    </a:ext>
                  </a:extLst>
                </a:gridCol>
                <a:gridCol w="1038245">
                  <a:extLst>
                    <a:ext uri="{9D8B030D-6E8A-4147-A177-3AD203B41FA5}">
                      <a16:colId xmlns:a16="http://schemas.microsoft.com/office/drawing/2014/main" val="2684241753"/>
                    </a:ext>
                  </a:extLst>
                </a:gridCol>
                <a:gridCol w="1038245">
                  <a:extLst>
                    <a:ext uri="{9D8B030D-6E8A-4147-A177-3AD203B41FA5}">
                      <a16:colId xmlns:a16="http://schemas.microsoft.com/office/drawing/2014/main" val="377072386"/>
                    </a:ext>
                  </a:extLst>
                </a:gridCol>
                <a:gridCol w="1038245">
                  <a:extLst>
                    <a:ext uri="{9D8B030D-6E8A-4147-A177-3AD203B41FA5}">
                      <a16:colId xmlns:a16="http://schemas.microsoft.com/office/drawing/2014/main" val="2464520345"/>
                    </a:ext>
                  </a:extLst>
                </a:gridCol>
                <a:gridCol w="1038245">
                  <a:extLst>
                    <a:ext uri="{9D8B030D-6E8A-4147-A177-3AD203B41FA5}">
                      <a16:colId xmlns:a16="http://schemas.microsoft.com/office/drawing/2014/main" val="2866393598"/>
                    </a:ext>
                  </a:extLst>
                </a:gridCol>
              </a:tblGrid>
              <a:tr h="370840">
                <a:tc>
                  <a:txBody>
                    <a:bodyPr/>
                    <a:lstStyle/>
                    <a:p>
                      <a:endParaRPr lang="en-US" dirty="0"/>
                    </a:p>
                  </a:txBody>
                  <a:tcPr/>
                </a:tc>
                <a:tc>
                  <a:txBody>
                    <a:bodyPr/>
                    <a:lstStyle/>
                    <a:p>
                      <a:pPr algn="ctr"/>
                      <a:r>
                        <a:rPr lang="en-US" dirty="0" smtClean="0"/>
                        <a:t>LEFT</a:t>
                      </a:r>
                      <a:endParaRPr lang="en-US" dirty="0"/>
                    </a:p>
                  </a:txBody>
                  <a:tcPr/>
                </a:tc>
                <a:tc>
                  <a:txBody>
                    <a:bodyPr/>
                    <a:lstStyle/>
                    <a:p>
                      <a:pPr algn="ctr"/>
                      <a:r>
                        <a:rPr lang="en-US" dirty="0" smtClean="0"/>
                        <a:t>RIGHT</a:t>
                      </a:r>
                      <a:endParaRPr lang="en-US" dirty="0"/>
                    </a:p>
                  </a:txBody>
                  <a:tcPr/>
                </a:tc>
                <a:tc>
                  <a:txBody>
                    <a:bodyPr/>
                    <a:lstStyle/>
                    <a:p>
                      <a:pPr algn="ctr"/>
                      <a:r>
                        <a:rPr lang="en-US" dirty="0" smtClean="0"/>
                        <a:t>UP</a:t>
                      </a:r>
                      <a:endParaRPr lang="en-US" dirty="0"/>
                    </a:p>
                  </a:txBody>
                  <a:tcPr/>
                </a:tc>
                <a:tc>
                  <a:txBody>
                    <a:bodyPr/>
                    <a:lstStyle/>
                    <a:p>
                      <a:pPr algn="ctr"/>
                      <a:r>
                        <a:rPr lang="en-US" dirty="0" smtClean="0"/>
                        <a:t>DOWN</a:t>
                      </a:r>
                      <a:endParaRPr lang="en-US" dirty="0"/>
                    </a:p>
                  </a:txBody>
                  <a:tcPr/>
                </a:tc>
                <a:extLst>
                  <a:ext uri="{0D108BD9-81ED-4DB2-BD59-A6C34878D82A}">
                    <a16:rowId xmlns:a16="http://schemas.microsoft.com/office/drawing/2014/main" val="3146297244"/>
                  </a:ext>
                </a:extLst>
              </a:tr>
              <a:tr h="370840">
                <a:tc>
                  <a:txBody>
                    <a:bodyPr/>
                    <a:lstStyle/>
                    <a:p>
                      <a:r>
                        <a:rPr lang="en-US" dirty="0" smtClean="0"/>
                        <a:t>Square</a:t>
                      </a:r>
                      <a:r>
                        <a:rPr lang="en-US" baseline="0" dirty="0" smtClean="0"/>
                        <a:t> </a:t>
                      </a: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.8^3</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.8^3</a:t>
                      </a:r>
                      <a:endParaRPr lang="en-US" dirty="0"/>
                    </a:p>
                  </a:txBody>
                  <a:tcPr/>
                </a:tc>
                <a:extLst>
                  <a:ext uri="{0D108BD9-81ED-4DB2-BD59-A6C34878D82A}">
                    <a16:rowId xmlns:a16="http://schemas.microsoft.com/office/drawing/2014/main" val="2438718538"/>
                  </a:ext>
                </a:extLst>
              </a:tr>
              <a:tr h="370840">
                <a:tc>
                  <a:txBody>
                    <a:bodyPr/>
                    <a:lstStyle/>
                    <a:p>
                      <a:r>
                        <a:rPr lang="en-US" dirty="0" smtClean="0"/>
                        <a:t>Square 2</a:t>
                      </a:r>
                      <a:endParaRPr lang="en-US" dirty="0"/>
                    </a:p>
                  </a:txBody>
                  <a:tcPr/>
                </a:tc>
                <a:tc>
                  <a:txBody>
                    <a:bodyPr/>
                    <a:lstStyle/>
                    <a:p>
                      <a:pPr algn="ctr"/>
                      <a:r>
                        <a:rPr lang="en-US" dirty="0" smtClean="0"/>
                        <a:t>0</a:t>
                      </a:r>
                      <a:endParaRPr lang="en-US" dirty="0"/>
                    </a:p>
                  </a:txBody>
                  <a:tcPr/>
                </a:tc>
                <a:tc>
                  <a:txBody>
                    <a:bodyPr/>
                    <a:lstStyle/>
                    <a:p>
                      <a:pPr algn="ctr"/>
                      <a:r>
                        <a:rPr lang="en-US" dirty="0" smtClean="0"/>
                        <a:t>.8^2</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1666525673"/>
                  </a:ext>
                </a:extLst>
              </a:tr>
              <a:tr h="370840">
                <a:tc>
                  <a:txBody>
                    <a:bodyPr/>
                    <a:lstStyle/>
                    <a:p>
                      <a:r>
                        <a:rPr lang="en-US" dirty="0" smtClean="0"/>
                        <a:t>Square 3</a:t>
                      </a:r>
                      <a:endParaRPr lang="en-US" dirty="0"/>
                    </a:p>
                  </a:txBody>
                  <a:tcPr/>
                </a:tc>
                <a:tc>
                  <a:txBody>
                    <a:bodyPr/>
                    <a:lstStyle/>
                    <a:p>
                      <a:pPr algn="ctr"/>
                      <a:r>
                        <a:rPr lang="en-US" dirty="0" smtClean="0"/>
                        <a:t>.8^3</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.8</a:t>
                      </a:r>
                      <a:endParaRPr lang="en-US" dirty="0"/>
                    </a:p>
                  </a:txBody>
                  <a:tcPr/>
                </a:tc>
                <a:extLst>
                  <a:ext uri="{0D108BD9-81ED-4DB2-BD59-A6C34878D82A}">
                    <a16:rowId xmlns:a16="http://schemas.microsoft.com/office/drawing/2014/main" val="1852292067"/>
                  </a:ext>
                </a:extLst>
              </a:tr>
              <a:tr h="370840">
                <a:tc>
                  <a:txBody>
                    <a:bodyPr/>
                    <a:lstStyle/>
                    <a:p>
                      <a:r>
                        <a:rPr lang="en-US" dirty="0" smtClean="0"/>
                        <a:t>Square 4</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tc>
                <a:tc>
                  <a:txBody>
                    <a:bodyPr/>
                    <a:lstStyle/>
                    <a:p>
                      <a:pPr algn="ctr"/>
                      <a:r>
                        <a:rPr lang="en-US" dirty="0" smtClean="0"/>
                        <a:t>.8^2</a:t>
                      </a:r>
                      <a:endParaRPr lang="en-US" dirty="0"/>
                    </a:p>
                  </a:txBody>
                  <a:tcPr/>
                </a:tc>
                <a:extLst>
                  <a:ext uri="{0D108BD9-81ED-4DB2-BD59-A6C34878D82A}">
                    <a16:rowId xmlns:a16="http://schemas.microsoft.com/office/drawing/2014/main" val="2330059199"/>
                  </a:ext>
                </a:extLst>
              </a:tr>
              <a:tr h="370840">
                <a:tc>
                  <a:txBody>
                    <a:bodyPr/>
                    <a:lstStyle/>
                    <a:p>
                      <a:r>
                        <a:rPr lang="en-US" dirty="0" smtClean="0"/>
                        <a:t>Square 5</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.8^2</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760982141"/>
                  </a:ext>
                </a:extLst>
              </a:tr>
              <a:tr h="370840">
                <a:tc>
                  <a:txBody>
                    <a:bodyPr/>
                    <a:lstStyle/>
                    <a:p>
                      <a:r>
                        <a:rPr lang="en-US" dirty="0" smtClean="0"/>
                        <a:t>Square 6</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.8</a:t>
                      </a:r>
                      <a:endParaRPr lang="en-US" dirty="0"/>
                    </a:p>
                  </a:txBody>
                  <a:tcPr/>
                </a:tc>
                <a:tc>
                  <a:txBody>
                    <a:bodyPr/>
                    <a:lstStyle/>
                    <a:p>
                      <a:pPr algn="ctr"/>
                      <a:r>
                        <a:rPr lang="en-US" dirty="0" smtClean="0"/>
                        <a:t>.8^3</a:t>
                      </a:r>
                      <a:endParaRPr lang="en-US" dirty="0"/>
                    </a:p>
                  </a:txBody>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3295015014"/>
                  </a:ext>
                </a:extLst>
              </a:tr>
              <a:tr h="370840">
                <a:tc>
                  <a:txBody>
                    <a:bodyPr/>
                    <a:lstStyle/>
                    <a:p>
                      <a:r>
                        <a:rPr lang="en-US" dirty="0" smtClean="0"/>
                        <a:t>Square 7</a:t>
                      </a:r>
                      <a:endParaRPr lang="en-US" dirty="0"/>
                    </a:p>
                  </a:txBody>
                  <a:tcPr/>
                </a:tc>
                <a:tc>
                  <a:txBody>
                    <a:bodyPr/>
                    <a:lstStyle/>
                    <a:p>
                      <a:pPr algn="ctr"/>
                      <a:r>
                        <a:rPr lang="en-US" dirty="0" smtClean="0"/>
                        <a:t>.8^2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2516970479"/>
                  </a:ext>
                </a:extLst>
              </a:tr>
            </a:tbl>
          </a:graphicData>
        </a:graphic>
      </p:graphicFrame>
      <mc:AlternateContent xmlns:mc="http://schemas.openxmlformats.org/markup-compatibility/2006">
        <mc:Choice xmlns:a14="http://schemas.microsoft.com/office/drawing/2010/main" Requires="a14">
          <p:sp>
            <p:nvSpPr>
              <p:cNvPr id="11" name="Rectangle 10"/>
              <p:cNvSpPr/>
              <p:nvPr/>
            </p:nvSpPr>
            <p:spPr>
              <a:xfrm>
                <a:off x="3885398" y="1790248"/>
                <a:ext cx="9239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dirty="0"/>
              </a:p>
            </p:txBody>
          </p:sp>
        </mc:Choice>
        <mc:Fallback>
          <p:sp>
            <p:nvSpPr>
              <p:cNvPr id="11" name="Rectangle 10"/>
              <p:cNvSpPr>
                <a:spLocks noRot="1" noChangeAspect="1" noMove="1" noResize="1" noEditPoints="1" noAdjustHandles="1" noChangeArrowheads="1" noChangeShapeType="1" noTextEdit="1"/>
              </p:cNvSpPr>
              <p:nvPr/>
            </p:nvSpPr>
            <p:spPr>
              <a:xfrm>
                <a:off x="3885398" y="1790248"/>
                <a:ext cx="923971"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2E68072-C3F4-4DEE-A6D0-F9E38BF99701}"/>
                  </a:ext>
                </a:extLst>
              </p:cNvPr>
              <p:cNvSpPr/>
              <p:nvPr/>
            </p:nvSpPr>
            <p:spPr>
              <a:xfrm>
                <a:off x="3463612" y="231961"/>
                <a:ext cx="3992118" cy="3796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𝑛𝑒𝑤</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r>
                        <a:rPr lang="en-US" sz="1350" b="0" i="1" smtClean="0">
                          <a:solidFill>
                            <a:schemeClr val="accent6"/>
                          </a:solidFill>
                          <a:latin typeface="Cambria Math" panose="02040503050406030204" pitchFamily="18" charset="0"/>
                        </a:rPr>
                        <m:t>1</m:t>
                      </m:r>
                      <m:r>
                        <a:rPr lang="en-US" sz="1350" i="1">
                          <a:latin typeface="Cambria Math" panose="02040503050406030204" pitchFamily="18" charset="0"/>
                        </a:rPr>
                        <m:t>⋅[ </m:t>
                      </m:r>
                      <m:r>
                        <a:rPr lang="en-US" sz="1350" i="1">
                          <a:latin typeface="Cambria Math" panose="02040503050406030204" pitchFamily="18" charset="0"/>
                        </a:rPr>
                        <m:t>𝑟</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e>
                      </m:d>
                      <m:r>
                        <a:rPr lang="en-US" sz="1350" i="1">
                          <a:latin typeface="Cambria Math" panose="02040503050406030204" pitchFamily="18" charset="0"/>
                        </a:rPr>
                        <m:t>+</m:t>
                      </m:r>
                      <m:r>
                        <a:rPr lang="en-US" sz="1350" b="0" i="1" smtClean="0">
                          <a:solidFill>
                            <a:schemeClr val="accent5"/>
                          </a:solidFill>
                          <a:latin typeface="Cambria Math" panose="02040503050406030204" pitchFamily="18" charset="0"/>
                        </a:rPr>
                        <m:t>.8</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r>
                        <a:rPr lang="en-US" sz="1350" i="1">
                          <a:latin typeface="Cambria Math" panose="02040503050406030204" pitchFamily="18" charset="0"/>
                        </a:rPr>
                        <m:t> ]</m:t>
                      </m:r>
                    </m:oMath>
                  </m:oMathPara>
                </a14:m>
                <a:endParaRPr lang="en-US" sz="1350" dirty="0">
                  <a:solidFill>
                    <a:prstClr val="black"/>
                  </a:solidFill>
                </a:endParaRPr>
              </a:p>
            </p:txBody>
          </p:sp>
        </mc:Choice>
        <mc:Fallback>
          <p:sp>
            <p:nvSpPr>
              <p:cNvPr id="12" name="Rectangle 11">
                <a:extLst>
                  <a:ext uri="{FF2B5EF4-FFF2-40B4-BE49-F238E27FC236}">
                    <a16:creationId xmlns:a16="http://schemas.microsoft.com/office/drawing/2014/main" id="{D2E68072-C3F4-4DEE-A6D0-F9E38BF99701}"/>
                  </a:ext>
                </a:extLst>
              </p:cNvPr>
              <p:cNvSpPr>
                <a:spLocks noRot="1" noChangeAspect="1" noMove="1" noResize="1" noEditPoints="1" noAdjustHandles="1" noChangeArrowheads="1" noChangeShapeType="1" noTextEdit="1"/>
              </p:cNvSpPr>
              <p:nvPr/>
            </p:nvSpPr>
            <p:spPr>
              <a:xfrm>
                <a:off x="3463612" y="231961"/>
                <a:ext cx="3992118" cy="379656"/>
              </a:xfrm>
              <a:prstGeom prst="rect">
                <a:avLst/>
              </a:prstGeom>
              <a:blipFill>
                <a:blip r:embed="rId5"/>
                <a:stretch>
                  <a:fillRect/>
                </a:stretch>
              </a:blipFill>
            </p:spPr>
            <p:txBody>
              <a:bodyPr/>
              <a:lstStyle/>
              <a:p>
                <a:r>
                  <a:rPr lang="en-US">
                    <a:noFill/>
                  </a:rPr>
                  <a:t> </a:t>
                </a:r>
              </a:p>
            </p:txBody>
          </p:sp>
        </mc:Fallback>
      </mc:AlternateContent>
      <p:sp>
        <p:nvSpPr>
          <p:cNvPr id="10" name="TextBox 9"/>
          <p:cNvSpPr txBox="1"/>
          <p:nvPr/>
        </p:nvSpPr>
        <p:spPr>
          <a:xfrm>
            <a:off x="819410" y="1017703"/>
            <a:ext cx="1348061" cy="369332"/>
          </a:xfrm>
          <a:prstGeom prst="rect">
            <a:avLst/>
          </a:prstGeom>
          <a:noFill/>
        </p:spPr>
        <p:txBody>
          <a:bodyPr wrap="none" rtlCol="0">
            <a:spAutoFit/>
          </a:bodyPr>
          <a:lstStyle/>
          <a:p>
            <a:r>
              <a:rPr lang="en-US" dirty="0" smtClean="0"/>
              <a:t>ITERATION 4</a:t>
            </a:r>
            <a:endParaRPr lang="en-US" dirty="0"/>
          </a:p>
        </p:txBody>
      </p:sp>
    </p:spTree>
    <p:extLst>
      <p:ext uri="{BB962C8B-B14F-4D97-AF65-F5344CB8AC3E}">
        <p14:creationId xmlns:p14="http://schemas.microsoft.com/office/powerpoint/2010/main" val="36089608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nvPr>
        </p:nvGraphicFramePr>
        <p:xfrm>
          <a:off x="336725" y="2015900"/>
          <a:ext cx="2313432" cy="2515416"/>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r>
                        <a:rPr lang="en-US" sz="1400" b="0" dirty="0" smtClean="0">
                          <a:solidFill>
                            <a:schemeClr val="tx1"/>
                          </a:solidFill>
                        </a:rPr>
                        <a:t>1</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2</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3</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4\_(</a:t>
                      </a:r>
                      <a:r>
                        <a:rPr kumimoji="0" lang="ja-JP" altLang="en-US" sz="1200" b="0" i="0" u="none" strike="noStrike" kern="1200" cap="none" spc="0" normalizeH="0" baseline="0" noProof="0" dirty="0" smtClean="0">
                          <a:ln>
                            <a:noFill/>
                          </a:ln>
                          <a:solidFill>
                            <a:schemeClr val="tx1"/>
                          </a:solidFill>
                          <a:effectLst/>
                          <a:uLnTx/>
                          <a:uFillTx/>
                          <a:latin typeface="+mn-lt"/>
                          <a:ea typeface="+mn-ea"/>
                          <a:cs typeface="+mn-cs"/>
                        </a:rPr>
                        <a:t>ツ</a:t>
                      </a: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200" b="0" dirty="0" smtClean="0">
                          <a:solidFill>
                            <a:schemeClr val="tx1"/>
                          </a:solidFill>
                        </a:rPr>
                        <a:t>5</a:t>
                      </a:r>
                      <a:endParaRPr lang="en-US" sz="12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r>
                        <a:rPr lang="en-US" sz="1400" b="0" dirty="0" smtClean="0">
                          <a:solidFill>
                            <a:schemeClr val="tx1"/>
                          </a:solidFill>
                        </a:rPr>
                        <a:t>6</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7</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400" b="0" dirty="0">
                          <a:solidFill>
                            <a:schemeClr val="tx1"/>
                          </a:solidFill>
                          <a:latin typeface="+mn-lt"/>
                          <a:ea typeface="Apple Symbols" panose="02000000000000000000" pitchFamily="2" charset="-79"/>
                          <a:cs typeface="Arial" panose="020B0604020202020204" pitchFamily="34" charset="0"/>
                        </a:rPr>
                        <a:t>                 _______</a:t>
                      </a:r>
                    </a:p>
                    <a:p>
                      <a:pPr algn="l"/>
                      <a:r>
                        <a:rPr lang="en-US" sz="400" b="0" dirty="0">
                          <a:solidFill>
                            <a:schemeClr val="tx1"/>
                          </a:solidFill>
                          <a:latin typeface="+mn-lt"/>
                          <a:ea typeface="Apple Symbols" panose="02000000000000000000" pitchFamily="2" charset="-79"/>
                          <a:cs typeface="Arial" panose="020B0604020202020204" pitchFamily="34" charset="0"/>
                        </a:rPr>
                        <a:t>               //     ||  \ \ </a:t>
                      </a:r>
                    </a:p>
                    <a:p>
                      <a:pPr algn="l"/>
                      <a:r>
                        <a:rPr lang="en-US" sz="400" b="0" dirty="0">
                          <a:solidFill>
                            <a:schemeClr val="tx1"/>
                          </a:solidFill>
                          <a:latin typeface="+mn-lt"/>
                          <a:ea typeface="Apple Symbols" panose="02000000000000000000" pitchFamily="2" charset="-79"/>
                          <a:cs typeface="Arial" panose="020B0604020202020204" pitchFamily="34" charset="0"/>
                        </a:rPr>
                        <a:t>  _____//___||__\ \___</a:t>
                      </a:r>
                    </a:p>
                    <a:p>
                      <a:pPr algn="l"/>
                      <a:r>
                        <a:rPr lang="en-US" sz="400" b="0" dirty="0">
                          <a:solidFill>
                            <a:schemeClr val="tx1"/>
                          </a:solidFill>
                          <a:latin typeface="+mn-lt"/>
                          <a:ea typeface="Apple Symbols" panose="02000000000000000000" pitchFamily="2" charset="-79"/>
                          <a:cs typeface="Arial" panose="020B0604020202020204" pitchFamily="34" charset="0"/>
                        </a:rPr>
                        <a:t>  )     _                     _        \ </a:t>
                      </a:r>
                    </a:p>
                    <a:p>
                      <a:pPr algn="l"/>
                      <a:r>
                        <a:rPr lang="en-US" sz="400" b="0" dirty="0">
                          <a:solidFill>
                            <a:schemeClr val="tx1"/>
                          </a:solidFill>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7" name="Up Arrow 6">
            <a:extLst>
              <a:ext uri="{FF2B5EF4-FFF2-40B4-BE49-F238E27FC236}">
                <a16:creationId xmlns:a16="http://schemas.microsoft.com/office/drawing/2014/main" id="{6774CD75-BEDA-9849-9FB5-10009796D4EE}"/>
              </a:ext>
            </a:extLst>
          </p:cNvPr>
          <p:cNvSpPr/>
          <p:nvPr/>
        </p:nvSpPr>
        <p:spPr>
          <a:xfrm>
            <a:off x="618269" y="2588103"/>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618269" y="3675954"/>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Title 1">
            <a:extLst>
              <a:ext uri="{FF2B5EF4-FFF2-40B4-BE49-F238E27FC236}">
                <a16:creationId xmlns:a16="http://schemas.microsoft.com/office/drawing/2014/main" id="{B023227B-436D-AB40-BBB4-80F45C3EC5F4}"/>
              </a:ext>
            </a:extLst>
          </p:cNvPr>
          <p:cNvSpPr txBox="1">
            <a:spLocks/>
          </p:cNvSpPr>
          <p:nvPr/>
        </p:nvSpPr>
        <p:spPr>
          <a:xfrm>
            <a:off x="-875900" y="208310"/>
            <a:ext cx="5176467" cy="426958"/>
          </a:xfrm>
          <a:prstGeom prst="rect">
            <a:avLst/>
          </a:prstGeom>
        </p:spPr>
        <p:txBody>
          <a:bodyPr vert="horz" lIns="68580" tIns="34290" rIns="68580" bIns="34290" rtlCol="0" anchor="ctr">
            <a:normAutofit fontScale="60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smtClean="0"/>
              <a:t>Gridworl</a:t>
            </a:r>
            <a:r>
              <a:rPr lang="en-US" sz="4400" dirty="0" err="1" smtClean="0"/>
              <a:t>d</a:t>
            </a:r>
            <a:r>
              <a:rPr lang="en-US" sz="4400" dirty="0" smtClean="0"/>
              <a:t> Example</a:t>
            </a:r>
            <a:endParaRPr lang="en-US" sz="4400" b="1" dirty="0"/>
          </a:p>
        </p:txBody>
      </p:sp>
      <mc:AlternateContent xmlns:mc="http://schemas.openxmlformats.org/markup-compatibility/2006">
        <mc:Choice xmlns:a14="http://schemas.microsoft.com/office/drawing/2010/main" Requires="a14">
          <p:sp>
            <p:nvSpPr>
              <p:cNvPr id="2" name="TextBox 1"/>
              <p:cNvSpPr txBox="1"/>
              <p:nvPr/>
            </p:nvSpPr>
            <p:spPr>
              <a:xfrm>
                <a:off x="3526949" y="682981"/>
                <a:ext cx="2723887" cy="5492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b="0" i="1" smtClean="0">
                                  <a:latin typeface="Cambria Math" panose="02040503050406030204" pitchFamily="18" charset="0"/>
                                </a:rPr>
                                <m:t>1,   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car</m:t>
                              </m:r>
                              <m:r>
                                <a:rPr lang="en-US" sz="1600" b="0" i="1" smtClean="0">
                                  <a:latin typeface="Cambria Math" panose="02040503050406030204" pitchFamily="18" charset="0"/>
                                </a:rPr>
                                <m:t>    </m:t>
                              </m:r>
                            </m:e>
                            <m:e>
                              <m:r>
                                <a:rPr lang="en-US" sz="1600" b="0" i="1" smtClean="0">
                                  <a:latin typeface="Cambria Math" panose="02040503050406030204" pitchFamily="18" charset="0"/>
                                </a:rPr>
                                <m:t>0, </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otherwise</m:t>
                              </m:r>
                            </m:e>
                          </m:eqArr>
                        </m:e>
                      </m:d>
                    </m:oMath>
                  </m:oMathPara>
                </a14:m>
                <a:endParaRPr lang="en-US" sz="1600" dirty="0"/>
              </a:p>
            </p:txBody>
          </p:sp>
        </mc:Choice>
        <mc:Fallback>
          <p:sp>
            <p:nvSpPr>
              <p:cNvPr id="2" name="TextBox 1"/>
              <p:cNvSpPr txBox="1">
                <a:spLocks noRot="1" noChangeAspect="1" noMove="1" noResize="1" noEditPoints="1" noAdjustHandles="1" noChangeArrowheads="1" noChangeShapeType="1" noTextEdit="1"/>
              </p:cNvSpPr>
              <p:nvPr/>
            </p:nvSpPr>
            <p:spPr>
              <a:xfrm>
                <a:off x="3526949" y="682981"/>
                <a:ext cx="2723887" cy="549253"/>
              </a:xfrm>
              <a:prstGeom prst="rect">
                <a:avLst/>
              </a:prstGeom>
              <a:blipFill>
                <a:blip r:embed="rId3"/>
                <a:stretch>
                  <a:fillRect b="-1111"/>
                </a:stretch>
              </a:blipFill>
            </p:spPr>
            <p:txBody>
              <a:bodyPr/>
              <a:lstStyle/>
              <a:p>
                <a:r>
                  <a:rPr lang="en-US">
                    <a:noFill/>
                  </a:rPr>
                  <a:t> </a:t>
                </a:r>
              </a:p>
            </p:txBody>
          </p:sp>
        </mc:Fallback>
      </mc:AlternateContent>
      <p:graphicFrame>
        <p:nvGraphicFramePr>
          <p:cNvPr id="4" name="Table 3"/>
          <p:cNvGraphicFramePr>
            <a:graphicFrameLocks noGrp="1"/>
          </p:cNvGraphicFramePr>
          <p:nvPr>
            <p:extLst>
              <p:ext uri="{D42A27DB-BD31-4B8C-83A1-F6EECF244321}">
                <p14:modId xmlns:p14="http://schemas.microsoft.com/office/powerpoint/2010/main" val="3973235705"/>
              </p:ext>
            </p:extLst>
          </p:nvPr>
        </p:nvGraphicFramePr>
        <p:xfrm>
          <a:off x="3885398" y="1790248"/>
          <a:ext cx="5191225" cy="2966720"/>
        </p:xfrm>
        <a:graphic>
          <a:graphicData uri="http://schemas.openxmlformats.org/drawingml/2006/table">
            <a:tbl>
              <a:tblPr firstRow="1" bandRow="1">
                <a:tableStyleId>{EB344D84-9AFB-497E-A393-DC336BA19D2E}</a:tableStyleId>
              </a:tblPr>
              <a:tblGrid>
                <a:gridCol w="1038245">
                  <a:extLst>
                    <a:ext uri="{9D8B030D-6E8A-4147-A177-3AD203B41FA5}">
                      <a16:colId xmlns:a16="http://schemas.microsoft.com/office/drawing/2014/main" val="79948007"/>
                    </a:ext>
                  </a:extLst>
                </a:gridCol>
                <a:gridCol w="1038245">
                  <a:extLst>
                    <a:ext uri="{9D8B030D-6E8A-4147-A177-3AD203B41FA5}">
                      <a16:colId xmlns:a16="http://schemas.microsoft.com/office/drawing/2014/main" val="2684241753"/>
                    </a:ext>
                  </a:extLst>
                </a:gridCol>
                <a:gridCol w="1038245">
                  <a:extLst>
                    <a:ext uri="{9D8B030D-6E8A-4147-A177-3AD203B41FA5}">
                      <a16:colId xmlns:a16="http://schemas.microsoft.com/office/drawing/2014/main" val="377072386"/>
                    </a:ext>
                  </a:extLst>
                </a:gridCol>
                <a:gridCol w="1038245">
                  <a:extLst>
                    <a:ext uri="{9D8B030D-6E8A-4147-A177-3AD203B41FA5}">
                      <a16:colId xmlns:a16="http://schemas.microsoft.com/office/drawing/2014/main" val="2464520345"/>
                    </a:ext>
                  </a:extLst>
                </a:gridCol>
                <a:gridCol w="1038245">
                  <a:extLst>
                    <a:ext uri="{9D8B030D-6E8A-4147-A177-3AD203B41FA5}">
                      <a16:colId xmlns:a16="http://schemas.microsoft.com/office/drawing/2014/main" val="2866393598"/>
                    </a:ext>
                  </a:extLst>
                </a:gridCol>
              </a:tblGrid>
              <a:tr h="370840">
                <a:tc>
                  <a:txBody>
                    <a:bodyPr/>
                    <a:lstStyle/>
                    <a:p>
                      <a:endParaRPr lang="en-US" dirty="0"/>
                    </a:p>
                  </a:txBody>
                  <a:tcPr/>
                </a:tc>
                <a:tc>
                  <a:txBody>
                    <a:bodyPr/>
                    <a:lstStyle/>
                    <a:p>
                      <a:pPr algn="ctr"/>
                      <a:r>
                        <a:rPr lang="en-US" dirty="0" smtClean="0"/>
                        <a:t>LEFT</a:t>
                      </a:r>
                      <a:endParaRPr lang="en-US" dirty="0"/>
                    </a:p>
                  </a:txBody>
                  <a:tcPr/>
                </a:tc>
                <a:tc>
                  <a:txBody>
                    <a:bodyPr/>
                    <a:lstStyle/>
                    <a:p>
                      <a:pPr algn="ctr"/>
                      <a:r>
                        <a:rPr lang="en-US" dirty="0" smtClean="0"/>
                        <a:t>RIGHT</a:t>
                      </a:r>
                      <a:endParaRPr lang="en-US" dirty="0"/>
                    </a:p>
                  </a:txBody>
                  <a:tcPr/>
                </a:tc>
                <a:tc>
                  <a:txBody>
                    <a:bodyPr/>
                    <a:lstStyle/>
                    <a:p>
                      <a:pPr algn="ctr"/>
                      <a:r>
                        <a:rPr lang="en-US" dirty="0" smtClean="0"/>
                        <a:t>UP</a:t>
                      </a:r>
                      <a:endParaRPr lang="en-US" dirty="0"/>
                    </a:p>
                  </a:txBody>
                  <a:tcPr/>
                </a:tc>
                <a:tc>
                  <a:txBody>
                    <a:bodyPr/>
                    <a:lstStyle/>
                    <a:p>
                      <a:pPr algn="ctr"/>
                      <a:r>
                        <a:rPr lang="en-US" dirty="0" smtClean="0"/>
                        <a:t>DOWN</a:t>
                      </a:r>
                      <a:endParaRPr lang="en-US" dirty="0"/>
                    </a:p>
                  </a:txBody>
                  <a:tcPr/>
                </a:tc>
                <a:extLst>
                  <a:ext uri="{0D108BD9-81ED-4DB2-BD59-A6C34878D82A}">
                    <a16:rowId xmlns:a16="http://schemas.microsoft.com/office/drawing/2014/main" val="3146297244"/>
                  </a:ext>
                </a:extLst>
              </a:tr>
              <a:tr h="370840">
                <a:tc>
                  <a:txBody>
                    <a:bodyPr/>
                    <a:lstStyle/>
                    <a:p>
                      <a:r>
                        <a:rPr lang="en-US" dirty="0" smtClean="0"/>
                        <a:t>Square</a:t>
                      </a:r>
                      <a:r>
                        <a:rPr lang="en-US" baseline="0" dirty="0" smtClean="0"/>
                        <a:t> </a:t>
                      </a: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.8^3</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.8^3</a:t>
                      </a:r>
                      <a:endParaRPr lang="en-US" dirty="0"/>
                    </a:p>
                  </a:txBody>
                  <a:tcPr/>
                </a:tc>
                <a:extLst>
                  <a:ext uri="{0D108BD9-81ED-4DB2-BD59-A6C34878D82A}">
                    <a16:rowId xmlns:a16="http://schemas.microsoft.com/office/drawing/2014/main" val="2438718538"/>
                  </a:ext>
                </a:extLst>
              </a:tr>
              <a:tr h="370840">
                <a:tc>
                  <a:txBody>
                    <a:bodyPr/>
                    <a:lstStyle/>
                    <a:p>
                      <a:r>
                        <a:rPr lang="en-US" dirty="0" smtClean="0"/>
                        <a:t>Square 2</a:t>
                      </a:r>
                      <a:endParaRPr lang="en-US" dirty="0"/>
                    </a:p>
                  </a:txBody>
                  <a:tcPr/>
                </a:tc>
                <a:tc>
                  <a:txBody>
                    <a:bodyPr/>
                    <a:lstStyle/>
                    <a:p>
                      <a:pPr algn="ctr"/>
                      <a:r>
                        <a:rPr lang="en-US" dirty="0" smtClean="0"/>
                        <a:t>.8^4</a:t>
                      </a:r>
                      <a:endParaRPr lang="en-US" dirty="0"/>
                    </a:p>
                  </a:txBody>
                  <a:tcPr/>
                </a:tc>
                <a:tc>
                  <a:txBody>
                    <a:bodyPr/>
                    <a:lstStyle/>
                    <a:p>
                      <a:pPr algn="ctr"/>
                      <a:r>
                        <a:rPr lang="en-US" dirty="0" smtClean="0"/>
                        <a:t>.8^2</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1666525673"/>
                  </a:ext>
                </a:extLst>
              </a:tr>
              <a:tr h="370840">
                <a:tc>
                  <a:txBody>
                    <a:bodyPr/>
                    <a:lstStyle/>
                    <a:p>
                      <a:r>
                        <a:rPr lang="en-US" dirty="0" smtClean="0"/>
                        <a:t>Square 3</a:t>
                      </a:r>
                      <a:endParaRPr lang="en-US" dirty="0"/>
                    </a:p>
                  </a:txBody>
                  <a:tcPr/>
                </a:tc>
                <a:tc>
                  <a:txBody>
                    <a:bodyPr/>
                    <a:lstStyle/>
                    <a:p>
                      <a:pPr algn="ctr"/>
                      <a:r>
                        <a:rPr lang="en-US" dirty="0" smtClean="0"/>
                        <a:t>.8^3</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.8</a:t>
                      </a:r>
                      <a:endParaRPr lang="en-US" dirty="0"/>
                    </a:p>
                  </a:txBody>
                  <a:tcPr/>
                </a:tc>
                <a:extLst>
                  <a:ext uri="{0D108BD9-81ED-4DB2-BD59-A6C34878D82A}">
                    <a16:rowId xmlns:a16="http://schemas.microsoft.com/office/drawing/2014/main" val="1852292067"/>
                  </a:ext>
                </a:extLst>
              </a:tr>
              <a:tr h="370840">
                <a:tc>
                  <a:txBody>
                    <a:bodyPr/>
                    <a:lstStyle/>
                    <a:p>
                      <a:r>
                        <a:rPr lang="en-US" dirty="0" smtClean="0"/>
                        <a:t>Square 4</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.8^4</a:t>
                      </a:r>
                      <a:endParaRPr lang="en-US" dirty="0"/>
                    </a:p>
                  </a:txBody>
                  <a:tcPr/>
                </a:tc>
                <a:tc>
                  <a:txBody>
                    <a:bodyPr/>
                    <a:lstStyle/>
                    <a:p>
                      <a:pPr algn="ctr"/>
                      <a:r>
                        <a:rPr lang="en-US" dirty="0" smtClean="0"/>
                        <a:t>.8^2</a:t>
                      </a:r>
                      <a:endParaRPr lang="en-US" dirty="0"/>
                    </a:p>
                  </a:txBody>
                  <a:tcPr/>
                </a:tc>
                <a:extLst>
                  <a:ext uri="{0D108BD9-81ED-4DB2-BD59-A6C34878D82A}">
                    <a16:rowId xmlns:a16="http://schemas.microsoft.com/office/drawing/2014/main" val="2330059199"/>
                  </a:ext>
                </a:extLst>
              </a:tr>
              <a:tr h="370840">
                <a:tc>
                  <a:txBody>
                    <a:bodyPr/>
                    <a:lstStyle/>
                    <a:p>
                      <a:r>
                        <a:rPr lang="en-US" dirty="0" smtClean="0"/>
                        <a:t>Square 5</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.8^2</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760982141"/>
                  </a:ext>
                </a:extLst>
              </a:tr>
              <a:tr h="370840">
                <a:tc>
                  <a:txBody>
                    <a:bodyPr/>
                    <a:lstStyle/>
                    <a:p>
                      <a:r>
                        <a:rPr lang="en-US" dirty="0" smtClean="0"/>
                        <a:t>Square 6</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.8</a:t>
                      </a:r>
                      <a:endParaRPr lang="en-US" dirty="0"/>
                    </a:p>
                  </a:txBody>
                  <a:tcPr/>
                </a:tc>
                <a:tc>
                  <a:txBody>
                    <a:bodyPr/>
                    <a:lstStyle/>
                    <a:p>
                      <a:pPr algn="ctr"/>
                      <a:r>
                        <a:rPr lang="en-US" dirty="0" smtClean="0"/>
                        <a:t>.8^3</a:t>
                      </a:r>
                      <a:endParaRPr lang="en-US" dirty="0"/>
                    </a:p>
                  </a:txBody>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3295015014"/>
                  </a:ext>
                </a:extLst>
              </a:tr>
              <a:tr h="370840">
                <a:tc>
                  <a:txBody>
                    <a:bodyPr/>
                    <a:lstStyle/>
                    <a:p>
                      <a:r>
                        <a:rPr lang="en-US" dirty="0" smtClean="0"/>
                        <a:t>Square 7</a:t>
                      </a:r>
                      <a:endParaRPr lang="en-US" dirty="0"/>
                    </a:p>
                  </a:txBody>
                  <a:tcPr/>
                </a:tc>
                <a:tc>
                  <a:txBody>
                    <a:bodyPr/>
                    <a:lstStyle/>
                    <a:p>
                      <a:pPr algn="ctr"/>
                      <a:r>
                        <a:rPr lang="en-US" dirty="0" smtClean="0"/>
                        <a:t>.8^2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2516970479"/>
                  </a:ext>
                </a:extLst>
              </a:tr>
            </a:tbl>
          </a:graphicData>
        </a:graphic>
      </p:graphicFrame>
      <mc:AlternateContent xmlns:mc="http://schemas.openxmlformats.org/markup-compatibility/2006">
        <mc:Choice xmlns:a14="http://schemas.microsoft.com/office/drawing/2010/main" Requires="a14">
          <p:sp>
            <p:nvSpPr>
              <p:cNvPr id="11" name="Rectangle 10"/>
              <p:cNvSpPr/>
              <p:nvPr/>
            </p:nvSpPr>
            <p:spPr>
              <a:xfrm>
                <a:off x="3885398" y="1790248"/>
                <a:ext cx="9239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dirty="0"/>
              </a:p>
            </p:txBody>
          </p:sp>
        </mc:Choice>
        <mc:Fallback>
          <p:sp>
            <p:nvSpPr>
              <p:cNvPr id="11" name="Rectangle 10"/>
              <p:cNvSpPr>
                <a:spLocks noRot="1" noChangeAspect="1" noMove="1" noResize="1" noEditPoints="1" noAdjustHandles="1" noChangeArrowheads="1" noChangeShapeType="1" noTextEdit="1"/>
              </p:cNvSpPr>
              <p:nvPr/>
            </p:nvSpPr>
            <p:spPr>
              <a:xfrm>
                <a:off x="3885398" y="1790248"/>
                <a:ext cx="923971"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2E68072-C3F4-4DEE-A6D0-F9E38BF99701}"/>
                  </a:ext>
                </a:extLst>
              </p:cNvPr>
              <p:cNvSpPr/>
              <p:nvPr/>
            </p:nvSpPr>
            <p:spPr>
              <a:xfrm>
                <a:off x="3463612" y="231961"/>
                <a:ext cx="3992118" cy="3796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𝑛𝑒𝑤</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r>
                        <a:rPr lang="en-US" sz="1350" b="0" i="1" smtClean="0">
                          <a:solidFill>
                            <a:schemeClr val="accent6"/>
                          </a:solidFill>
                          <a:latin typeface="Cambria Math" panose="02040503050406030204" pitchFamily="18" charset="0"/>
                        </a:rPr>
                        <m:t>1</m:t>
                      </m:r>
                      <m:r>
                        <a:rPr lang="en-US" sz="1350" i="1">
                          <a:latin typeface="Cambria Math" panose="02040503050406030204" pitchFamily="18" charset="0"/>
                        </a:rPr>
                        <m:t>⋅[ </m:t>
                      </m:r>
                      <m:r>
                        <a:rPr lang="en-US" sz="1350" i="1">
                          <a:latin typeface="Cambria Math" panose="02040503050406030204" pitchFamily="18" charset="0"/>
                        </a:rPr>
                        <m:t>𝑟</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e>
                      </m:d>
                      <m:r>
                        <a:rPr lang="en-US" sz="1350" i="1">
                          <a:latin typeface="Cambria Math" panose="02040503050406030204" pitchFamily="18" charset="0"/>
                        </a:rPr>
                        <m:t>+</m:t>
                      </m:r>
                      <m:r>
                        <a:rPr lang="en-US" sz="1350" b="0" i="1" smtClean="0">
                          <a:solidFill>
                            <a:schemeClr val="accent5"/>
                          </a:solidFill>
                          <a:latin typeface="Cambria Math" panose="02040503050406030204" pitchFamily="18" charset="0"/>
                        </a:rPr>
                        <m:t>.8</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r>
                        <a:rPr lang="en-US" sz="1350" i="1">
                          <a:latin typeface="Cambria Math" panose="02040503050406030204" pitchFamily="18" charset="0"/>
                        </a:rPr>
                        <m:t> ]</m:t>
                      </m:r>
                    </m:oMath>
                  </m:oMathPara>
                </a14:m>
                <a:endParaRPr lang="en-US" sz="1350" dirty="0">
                  <a:solidFill>
                    <a:prstClr val="black"/>
                  </a:solidFill>
                </a:endParaRPr>
              </a:p>
            </p:txBody>
          </p:sp>
        </mc:Choice>
        <mc:Fallback>
          <p:sp>
            <p:nvSpPr>
              <p:cNvPr id="12" name="Rectangle 11">
                <a:extLst>
                  <a:ext uri="{FF2B5EF4-FFF2-40B4-BE49-F238E27FC236}">
                    <a16:creationId xmlns:a16="http://schemas.microsoft.com/office/drawing/2014/main" id="{D2E68072-C3F4-4DEE-A6D0-F9E38BF99701}"/>
                  </a:ext>
                </a:extLst>
              </p:cNvPr>
              <p:cNvSpPr>
                <a:spLocks noRot="1" noChangeAspect="1" noMove="1" noResize="1" noEditPoints="1" noAdjustHandles="1" noChangeArrowheads="1" noChangeShapeType="1" noTextEdit="1"/>
              </p:cNvSpPr>
              <p:nvPr/>
            </p:nvSpPr>
            <p:spPr>
              <a:xfrm>
                <a:off x="3463612" y="231961"/>
                <a:ext cx="3992118" cy="379656"/>
              </a:xfrm>
              <a:prstGeom prst="rect">
                <a:avLst/>
              </a:prstGeom>
              <a:blipFill>
                <a:blip r:embed="rId5"/>
                <a:stretch>
                  <a:fillRect/>
                </a:stretch>
              </a:blipFill>
            </p:spPr>
            <p:txBody>
              <a:bodyPr/>
              <a:lstStyle/>
              <a:p>
                <a:r>
                  <a:rPr lang="en-US">
                    <a:noFill/>
                  </a:rPr>
                  <a:t> </a:t>
                </a:r>
              </a:p>
            </p:txBody>
          </p:sp>
        </mc:Fallback>
      </mc:AlternateContent>
      <p:sp>
        <p:nvSpPr>
          <p:cNvPr id="10" name="TextBox 9"/>
          <p:cNvSpPr txBox="1"/>
          <p:nvPr/>
        </p:nvSpPr>
        <p:spPr>
          <a:xfrm>
            <a:off x="819410" y="1017703"/>
            <a:ext cx="1348061" cy="369332"/>
          </a:xfrm>
          <a:prstGeom prst="rect">
            <a:avLst/>
          </a:prstGeom>
          <a:noFill/>
        </p:spPr>
        <p:txBody>
          <a:bodyPr wrap="none" rtlCol="0">
            <a:spAutoFit/>
          </a:bodyPr>
          <a:lstStyle/>
          <a:p>
            <a:r>
              <a:rPr lang="en-US" dirty="0" smtClean="0"/>
              <a:t>ITERATION 5</a:t>
            </a:r>
            <a:endParaRPr lang="en-US" dirty="0"/>
          </a:p>
        </p:txBody>
      </p:sp>
    </p:spTree>
    <p:extLst>
      <p:ext uri="{BB962C8B-B14F-4D97-AF65-F5344CB8AC3E}">
        <p14:creationId xmlns:p14="http://schemas.microsoft.com/office/powerpoint/2010/main" val="23715494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54B32C0-FD99-B14F-84AE-972BD4268D89}"/>
              </a:ext>
            </a:extLst>
          </p:cNvPr>
          <p:cNvGraphicFramePr>
            <a:graphicFrameLocks noGrp="1"/>
          </p:cNvGraphicFramePr>
          <p:nvPr>
            <p:extLst/>
          </p:nvPr>
        </p:nvGraphicFramePr>
        <p:xfrm>
          <a:off x="336725" y="2015900"/>
          <a:ext cx="2313432" cy="2515416"/>
        </p:xfrm>
        <a:graphic>
          <a:graphicData uri="http://schemas.openxmlformats.org/drawingml/2006/table">
            <a:tbl>
              <a:tblPr firstRow="1" bandRow="1">
                <a:tableStyleId>{5C22544A-7EE6-4342-B048-85BDC9FD1C3A}</a:tableStyleId>
              </a:tblPr>
              <a:tblGrid>
                <a:gridCol w="771144">
                  <a:extLst>
                    <a:ext uri="{9D8B030D-6E8A-4147-A177-3AD203B41FA5}">
                      <a16:colId xmlns:a16="http://schemas.microsoft.com/office/drawing/2014/main" val="2093354464"/>
                    </a:ext>
                  </a:extLst>
                </a:gridCol>
                <a:gridCol w="771144">
                  <a:extLst>
                    <a:ext uri="{9D8B030D-6E8A-4147-A177-3AD203B41FA5}">
                      <a16:colId xmlns:a16="http://schemas.microsoft.com/office/drawing/2014/main" val="2288444791"/>
                    </a:ext>
                  </a:extLst>
                </a:gridCol>
                <a:gridCol w="771144">
                  <a:extLst>
                    <a:ext uri="{9D8B030D-6E8A-4147-A177-3AD203B41FA5}">
                      <a16:colId xmlns:a16="http://schemas.microsoft.com/office/drawing/2014/main" val="4119542891"/>
                    </a:ext>
                  </a:extLst>
                </a:gridCol>
              </a:tblGrid>
              <a:tr h="838472">
                <a:tc>
                  <a:txBody>
                    <a:bodyPr/>
                    <a:lstStyle/>
                    <a:p>
                      <a:r>
                        <a:rPr lang="en-US" sz="1400" b="0" dirty="0" smtClean="0">
                          <a:solidFill>
                            <a:schemeClr val="tx1"/>
                          </a:solidFill>
                        </a:rPr>
                        <a:t>1</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2</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3</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6799123"/>
                  </a:ext>
                </a:extLst>
              </a:tr>
              <a:tr h="83847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4\_(</a:t>
                      </a:r>
                      <a:r>
                        <a:rPr kumimoji="0" lang="ja-JP" altLang="en-US" sz="1200" b="0" i="0" u="none" strike="noStrike" kern="1200" cap="none" spc="0" normalizeH="0" baseline="0" noProof="0" dirty="0" smtClean="0">
                          <a:ln>
                            <a:noFill/>
                          </a:ln>
                          <a:solidFill>
                            <a:schemeClr val="tx1"/>
                          </a:solidFill>
                          <a:effectLst/>
                          <a:uLnTx/>
                          <a:uFillTx/>
                          <a:latin typeface="+mn-lt"/>
                          <a:ea typeface="+mn-ea"/>
                          <a:cs typeface="+mn-cs"/>
                        </a:rPr>
                        <a:t>ツ</a:t>
                      </a:r>
                      <a:r>
                        <a:rPr kumimoji="0" lang="en-US" altLang="ja-JP" sz="1200" b="0" i="0" u="none" strike="noStrike" kern="1200" cap="none" spc="0" normalizeH="0" baseline="0" noProof="0" dirty="0" smtClean="0">
                          <a:ln>
                            <a:noFill/>
                          </a:ln>
                          <a:solidFill>
                            <a:schemeClr val="tx1"/>
                          </a:solidFill>
                          <a:effectLst/>
                          <a:uLnTx/>
                          <a:uFillTx/>
                          <a:latin typeface="+mn-lt"/>
                          <a:ea typeface="+mn-ea"/>
                          <a:cs typeface="+mn-cs"/>
                        </a:rPr>
                        <a:t>)_/¯</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tx1"/>
                          </a:solidFill>
                          <a:effectLst/>
                          <a:uLnTx/>
                          <a:uFillTx/>
                          <a:latin typeface="+mn-lt"/>
                          <a:ea typeface="+mn-ea"/>
                          <a:cs typeface="+mn-cs"/>
                        </a:rPr>
                        <a:t>_/\_</a:t>
                      </a: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l"/>
                      <a:r>
                        <a:rPr lang="en-US" sz="1200" b="0" dirty="0" smtClean="0">
                          <a:solidFill>
                            <a:schemeClr val="tx1"/>
                          </a:solidFill>
                        </a:rPr>
                        <a:t>5</a:t>
                      </a:r>
                      <a:endParaRPr lang="en-US" sz="12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5584411"/>
                  </a:ext>
                </a:extLst>
              </a:tr>
              <a:tr h="838472">
                <a:tc>
                  <a:txBody>
                    <a:bodyPr/>
                    <a:lstStyle/>
                    <a:p>
                      <a:r>
                        <a:rPr lang="en-US" sz="1400" b="0" dirty="0" smtClean="0">
                          <a:solidFill>
                            <a:schemeClr val="tx1"/>
                          </a:solidFill>
                        </a:rPr>
                        <a:t>6</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dirty="0" smtClean="0">
                          <a:solidFill>
                            <a:schemeClr val="tx1"/>
                          </a:solidFill>
                        </a:rPr>
                        <a:t>7</a:t>
                      </a:r>
                      <a:endParaRPr lang="en-US" sz="1400" b="0" dirty="0">
                        <a:solidFill>
                          <a:schemeClr val="tx1"/>
                        </a:solidFill>
                      </a:endParaRPr>
                    </a:p>
                  </a:txBody>
                  <a:tcPr marL="68580" marR="68580"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400" b="0" dirty="0">
                          <a:solidFill>
                            <a:schemeClr val="tx1"/>
                          </a:solidFill>
                          <a:latin typeface="+mn-lt"/>
                          <a:ea typeface="Apple Symbols" panose="02000000000000000000" pitchFamily="2" charset="-79"/>
                          <a:cs typeface="Arial" panose="020B0604020202020204" pitchFamily="34" charset="0"/>
                        </a:rPr>
                        <a:t>                 _______</a:t>
                      </a:r>
                    </a:p>
                    <a:p>
                      <a:pPr algn="l"/>
                      <a:r>
                        <a:rPr lang="en-US" sz="400" b="0" dirty="0">
                          <a:solidFill>
                            <a:schemeClr val="tx1"/>
                          </a:solidFill>
                          <a:latin typeface="+mn-lt"/>
                          <a:ea typeface="Apple Symbols" panose="02000000000000000000" pitchFamily="2" charset="-79"/>
                          <a:cs typeface="Arial" panose="020B0604020202020204" pitchFamily="34" charset="0"/>
                        </a:rPr>
                        <a:t>               //     ||  \ \ </a:t>
                      </a:r>
                    </a:p>
                    <a:p>
                      <a:pPr algn="l"/>
                      <a:r>
                        <a:rPr lang="en-US" sz="400" b="0" dirty="0">
                          <a:solidFill>
                            <a:schemeClr val="tx1"/>
                          </a:solidFill>
                          <a:latin typeface="+mn-lt"/>
                          <a:ea typeface="Apple Symbols" panose="02000000000000000000" pitchFamily="2" charset="-79"/>
                          <a:cs typeface="Arial" panose="020B0604020202020204" pitchFamily="34" charset="0"/>
                        </a:rPr>
                        <a:t>  _____//___||__\ \___</a:t>
                      </a:r>
                    </a:p>
                    <a:p>
                      <a:pPr algn="l"/>
                      <a:r>
                        <a:rPr lang="en-US" sz="400" b="0" dirty="0">
                          <a:solidFill>
                            <a:schemeClr val="tx1"/>
                          </a:solidFill>
                          <a:latin typeface="+mn-lt"/>
                          <a:ea typeface="Apple Symbols" panose="02000000000000000000" pitchFamily="2" charset="-79"/>
                          <a:cs typeface="Arial" panose="020B0604020202020204" pitchFamily="34" charset="0"/>
                        </a:rPr>
                        <a:t>  )     _                     _        \ </a:t>
                      </a:r>
                    </a:p>
                    <a:p>
                      <a:pPr algn="l"/>
                      <a:r>
                        <a:rPr lang="en-US" sz="400" b="0" dirty="0">
                          <a:solidFill>
                            <a:schemeClr val="tx1"/>
                          </a:solidFill>
                          <a:latin typeface="+mn-lt"/>
                          <a:ea typeface="Apple Symbols" panose="02000000000000000000" pitchFamily="2" charset="-79"/>
                          <a:cs typeface="Arial" panose="020B0604020202020204" pitchFamily="34" charset="0"/>
                        </a:rPr>
                        <a:t>  |_/   \________/  \___| ___\_/________\_/_____</a:t>
                      </a:r>
                    </a:p>
                  </a:txBody>
                  <a:tcPr marL="68580" marR="68580" marT="34290" marB="3429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4002769"/>
                  </a:ext>
                </a:extLst>
              </a:tr>
            </a:tbl>
          </a:graphicData>
        </a:graphic>
      </p:graphicFrame>
      <p:sp>
        <p:nvSpPr>
          <p:cNvPr id="7" name="Up Arrow 6">
            <a:extLst>
              <a:ext uri="{FF2B5EF4-FFF2-40B4-BE49-F238E27FC236}">
                <a16:creationId xmlns:a16="http://schemas.microsoft.com/office/drawing/2014/main" id="{6774CD75-BEDA-9849-9FB5-10009796D4EE}"/>
              </a:ext>
            </a:extLst>
          </p:cNvPr>
          <p:cNvSpPr/>
          <p:nvPr/>
        </p:nvSpPr>
        <p:spPr>
          <a:xfrm>
            <a:off x="618269" y="2588103"/>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9" name="Up Arrow 8">
            <a:extLst>
              <a:ext uri="{FF2B5EF4-FFF2-40B4-BE49-F238E27FC236}">
                <a16:creationId xmlns:a16="http://schemas.microsoft.com/office/drawing/2014/main" id="{E23EB489-A312-A842-9A00-ACD6AE46650A}"/>
              </a:ext>
            </a:extLst>
          </p:cNvPr>
          <p:cNvSpPr/>
          <p:nvPr/>
        </p:nvSpPr>
        <p:spPr>
          <a:xfrm rot="10800000">
            <a:off x="618269" y="3675954"/>
            <a:ext cx="210312" cy="274320"/>
          </a:xfrm>
          <a:prstGeom prst="upArrow">
            <a:avLst/>
          </a:prstGeom>
          <a:solidFill>
            <a:schemeClr val="accent3"/>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8" name="Title 1">
            <a:extLst>
              <a:ext uri="{FF2B5EF4-FFF2-40B4-BE49-F238E27FC236}">
                <a16:creationId xmlns:a16="http://schemas.microsoft.com/office/drawing/2014/main" id="{B023227B-436D-AB40-BBB4-80F45C3EC5F4}"/>
              </a:ext>
            </a:extLst>
          </p:cNvPr>
          <p:cNvSpPr txBox="1">
            <a:spLocks/>
          </p:cNvSpPr>
          <p:nvPr/>
        </p:nvSpPr>
        <p:spPr>
          <a:xfrm>
            <a:off x="-875900" y="208310"/>
            <a:ext cx="5176467" cy="426958"/>
          </a:xfrm>
          <a:prstGeom prst="rect">
            <a:avLst/>
          </a:prstGeom>
        </p:spPr>
        <p:txBody>
          <a:bodyPr vert="horz" lIns="68580" tIns="34290" rIns="68580" bIns="34290" rtlCol="0" anchor="ctr">
            <a:normAutofit fontScale="60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err="1" smtClean="0"/>
              <a:t>Gridworl</a:t>
            </a:r>
            <a:r>
              <a:rPr lang="en-US" sz="4400" dirty="0" err="1" smtClean="0"/>
              <a:t>d</a:t>
            </a:r>
            <a:r>
              <a:rPr lang="en-US" sz="4400" dirty="0" smtClean="0"/>
              <a:t> Example</a:t>
            </a:r>
            <a:endParaRPr lang="en-US" sz="4400" b="1" dirty="0"/>
          </a:p>
        </p:txBody>
      </p:sp>
      <mc:AlternateContent xmlns:mc="http://schemas.openxmlformats.org/markup-compatibility/2006">
        <mc:Choice xmlns:a14="http://schemas.microsoft.com/office/drawing/2010/main" Requires="a14">
          <p:sp>
            <p:nvSpPr>
              <p:cNvPr id="2" name="TextBox 1"/>
              <p:cNvSpPr txBox="1"/>
              <p:nvPr/>
            </p:nvSpPr>
            <p:spPr>
              <a:xfrm>
                <a:off x="3526949" y="682981"/>
                <a:ext cx="2723887" cy="54925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𝑟</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e>
                      </m:d>
                      <m:r>
                        <a:rPr lang="en-US" sz="1600" b="0" i="1" smtClean="0">
                          <a:latin typeface="Cambria Math" panose="02040503050406030204" pitchFamily="18" charset="0"/>
                        </a:rPr>
                        <m:t>=</m:t>
                      </m:r>
                      <m:d>
                        <m:dPr>
                          <m:begChr m:val="{"/>
                          <m:endChr m:val=""/>
                          <m:ctrlPr>
                            <a:rPr lang="en-US" sz="1600" i="1" smtClean="0">
                              <a:latin typeface="Cambria Math" panose="02040503050406030204" pitchFamily="18" charset="0"/>
                            </a:rPr>
                          </m:ctrlPr>
                        </m:dPr>
                        <m:e>
                          <m:eqArr>
                            <m:eqArrPr>
                              <m:ctrlPr>
                                <a:rPr lang="en-US" sz="1600" i="1" smtClean="0">
                                  <a:latin typeface="Cambria Math" panose="02040503050406030204" pitchFamily="18" charset="0"/>
                                </a:rPr>
                              </m:ctrlPr>
                            </m:eqArrPr>
                            <m:e>
                              <m:r>
                                <a:rPr lang="en-US" sz="1600" b="0" i="1" smtClean="0">
                                  <a:latin typeface="Cambria Math" panose="02040503050406030204" pitchFamily="18" charset="0"/>
                                </a:rPr>
                                <m:t>1,   </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m:rPr>
                                  <m:sty m:val="p"/>
                                </m:rPr>
                                <a:rPr lang="en-US" sz="1600" b="0" i="0" smtClean="0">
                                  <a:latin typeface="Cambria Math" panose="02040503050406030204" pitchFamily="18" charset="0"/>
                                </a:rPr>
                                <m:t>car</m:t>
                              </m:r>
                              <m:r>
                                <a:rPr lang="en-US" sz="1600" b="0" i="1" smtClean="0">
                                  <a:latin typeface="Cambria Math" panose="02040503050406030204" pitchFamily="18" charset="0"/>
                                </a:rPr>
                                <m:t>    </m:t>
                              </m:r>
                            </m:e>
                            <m:e>
                              <m:r>
                                <a:rPr lang="en-US" sz="1600" b="0" i="1" smtClean="0">
                                  <a:latin typeface="Cambria Math" panose="02040503050406030204" pitchFamily="18" charset="0"/>
                                </a:rPr>
                                <m:t>0, </m:t>
                              </m:r>
                              <m:r>
                                <a:rPr lang="en-US" sz="1600" b="0" i="0" smtClean="0">
                                  <a:latin typeface="Cambria Math" panose="02040503050406030204" pitchFamily="18" charset="0"/>
                                </a:rPr>
                                <m:t> </m:t>
                              </m:r>
                              <m:r>
                                <m:rPr>
                                  <m:sty m:val="p"/>
                                </m:rPr>
                                <a:rPr lang="en-US" sz="1600" b="0" i="0" smtClean="0">
                                  <a:latin typeface="Cambria Math" panose="02040503050406030204" pitchFamily="18" charset="0"/>
                                </a:rPr>
                                <m:t>otherwise</m:t>
                              </m:r>
                            </m:e>
                          </m:eqArr>
                        </m:e>
                      </m:d>
                    </m:oMath>
                  </m:oMathPara>
                </a14:m>
                <a:endParaRPr lang="en-US" sz="1600" dirty="0"/>
              </a:p>
            </p:txBody>
          </p:sp>
        </mc:Choice>
        <mc:Fallback>
          <p:sp>
            <p:nvSpPr>
              <p:cNvPr id="2" name="TextBox 1"/>
              <p:cNvSpPr txBox="1">
                <a:spLocks noRot="1" noChangeAspect="1" noMove="1" noResize="1" noEditPoints="1" noAdjustHandles="1" noChangeArrowheads="1" noChangeShapeType="1" noTextEdit="1"/>
              </p:cNvSpPr>
              <p:nvPr/>
            </p:nvSpPr>
            <p:spPr>
              <a:xfrm>
                <a:off x="3526949" y="682981"/>
                <a:ext cx="2723887" cy="549253"/>
              </a:xfrm>
              <a:prstGeom prst="rect">
                <a:avLst/>
              </a:prstGeom>
              <a:blipFill>
                <a:blip r:embed="rId3"/>
                <a:stretch>
                  <a:fillRect b="-1111"/>
                </a:stretch>
              </a:blipFill>
            </p:spPr>
            <p:txBody>
              <a:bodyPr/>
              <a:lstStyle/>
              <a:p>
                <a:r>
                  <a:rPr lang="en-US">
                    <a:noFill/>
                  </a:rPr>
                  <a:t> </a:t>
                </a:r>
              </a:p>
            </p:txBody>
          </p:sp>
        </mc:Fallback>
      </mc:AlternateContent>
      <p:graphicFrame>
        <p:nvGraphicFramePr>
          <p:cNvPr id="4" name="Table 3"/>
          <p:cNvGraphicFramePr>
            <a:graphicFrameLocks noGrp="1"/>
          </p:cNvGraphicFramePr>
          <p:nvPr/>
        </p:nvGraphicFramePr>
        <p:xfrm>
          <a:off x="3885398" y="1790248"/>
          <a:ext cx="5191225" cy="2966720"/>
        </p:xfrm>
        <a:graphic>
          <a:graphicData uri="http://schemas.openxmlformats.org/drawingml/2006/table">
            <a:tbl>
              <a:tblPr firstRow="1" bandRow="1">
                <a:tableStyleId>{EB344D84-9AFB-497E-A393-DC336BA19D2E}</a:tableStyleId>
              </a:tblPr>
              <a:tblGrid>
                <a:gridCol w="1038245">
                  <a:extLst>
                    <a:ext uri="{9D8B030D-6E8A-4147-A177-3AD203B41FA5}">
                      <a16:colId xmlns:a16="http://schemas.microsoft.com/office/drawing/2014/main" val="79948007"/>
                    </a:ext>
                  </a:extLst>
                </a:gridCol>
                <a:gridCol w="1038245">
                  <a:extLst>
                    <a:ext uri="{9D8B030D-6E8A-4147-A177-3AD203B41FA5}">
                      <a16:colId xmlns:a16="http://schemas.microsoft.com/office/drawing/2014/main" val="2684241753"/>
                    </a:ext>
                  </a:extLst>
                </a:gridCol>
                <a:gridCol w="1038245">
                  <a:extLst>
                    <a:ext uri="{9D8B030D-6E8A-4147-A177-3AD203B41FA5}">
                      <a16:colId xmlns:a16="http://schemas.microsoft.com/office/drawing/2014/main" val="377072386"/>
                    </a:ext>
                  </a:extLst>
                </a:gridCol>
                <a:gridCol w="1038245">
                  <a:extLst>
                    <a:ext uri="{9D8B030D-6E8A-4147-A177-3AD203B41FA5}">
                      <a16:colId xmlns:a16="http://schemas.microsoft.com/office/drawing/2014/main" val="2464520345"/>
                    </a:ext>
                  </a:extLst>
                </a:gridCol>
                <a:gridCol w="1038245">
                  <a:extLst>
                    <a:ext uri="{9D8B030D-6E8A-4147-A177-3AD203B41FA5}">
                      <a16:colId xmlns:a16="http://schemas.microsoft.com/office/drawing/2014/main" val="2866393598"/>
                    </a:ext>
                  </a:extLst>
                </a:gridCol>
              </a:tblGrid>
              <a:tr h="370840">
                <a:tc>
                  <a:txBody>
                    <a:bodyPr/>
                    <a:lstStyle/>
                    <a:p>
                      <a:endParaRPr lang="en-US" dirty="0"/>
                    </a:p>
                  </a:txBody>
                  <a:tcPr/>
                </a:tc>
                <a:tc>
                  <a:txBody>
                    <a:bodyPr/>
                    <a:lstStyle/>
                    <a:p>
                      <a:pPr algn="ctr"/>
                      <a:r>
                        <a:rPr lang="en-US" dirty="0" smtClean="0"/>
                        <a:t>LEFT</a:t>
                      </a:r>
                      <a:endParaRPr lang="en-US" dirty="0"/>
                    </a:p>
                  </a:txBody>
                  <a:tcPr/>
                </a:tc>
                <a:tc>
                  <a:txBody>
                    <a:bodyPr/>
                    <a:lstStyle/>
                    <a:p>
                      <a:pPr algn="ctr"/>
                      <a:r>
                        <a:rPr lang="en-US" dirty="0" smtClean="0"/>
                        <a:t>RIGHT</a:t>
                      </a:r>
                      <a:endParaRPr lang="en-US" dirty="0"/>
                    </a:p>
                  </a:txBody>
                  <a:tcPr/>
                </a:tc>
                <a:tc>
                  <a:txBody>
                    <a:bodyPr/>
                    <a:lstStyle/>
                    <a:p>
                      <a:pPr algn="ctr"/>
                      <a:r>
                        <a:rPr lang="en-US" dirty="0" smtClean="0"/>
                        <a:t>UP</a:t>
                      </a:r>
                      <a:endParaRPr lang="en-US" dirty="0"/>
                    </a:p>
                  </a:txBody>
                  <a:tcPr/>
                </a:tc>
                <a:tc>
                  <a:txBody>
                    <a:bodyPr/>
                    <a:lstStyle/>
                    <a:p>
                      <a:pPr algn="ctr"/>
                      <a:r>
                        <a:rPr lang="en-US" dirty="0" smtClean="0"/>
                        <a:t>DOWN</a:t>
                      </a:r>
                      <a:endParaRPr lang="en-US" dirty="0"/>
                    </a:p>
                  </a:txBody>
                  <a:tcPr/>
                </a:tc>
                <a:extLst>
                  <a:ext uri="{0D108BD9-81ED-4DB2-BD59-A6C34878D82A}">
                    <a16:rowId xmlns:a16="http://schemas.microsoft.com/office/drawing/2014/main" val="3146297244"/>
                  </a:ext>
                </a:extLst>
              </a:tr>
              <a:tr h="370840">
                <a:tc>
                  <a:txBody>
                    <a:bodyPr/>
                    <a:lstStyle/>
                    <a:p>
                      <a:r>
                        <a:rPr lang="en-US" dirty="0" smtClean="0"/>
                        <a:t>Square</a:t>
                      </a:r>
                      <a:r>
                        <a:rPr lang="en-US" baseline="0" dirty="0" smtClean="0"/>
                        <a:t> </a:t>
                      </a: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.8^3</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.8^3</a:t>
                      </a:r>
                      <a:endParaRPr lang="en-US" dirty="0"/>
                    </a:p>
                  </a:txBody>
                  <a:tcPr/>
                </a:tc>
                <a:extLst>
                  <a:ext uri="{0D108BD9-81ED-4DB2-BD59-A6C34878D82A}">
                    <a16:rowId xmlns:a16="http://schemas.microsoft.com/office/drawing/2014/main" val="2438718538"/>
                  </a:ext>
                </a:extLst>
              </a:tr>
              <a:tr h="370840">
                <a:tc>
                  <a:txBody>
                    <a:bodyPr/>
                    <a:lstStyle/>
                    <a:p>
                      <a:r>
                        <a:rPr lang="en-US" dirty="0" smtClean="0"/>
                        <a:t>Square 2</a:t>
                      </a:r>
                      <a:endParaRPr lang="en-US" dirty="0"/>
                    </a:p>
                  </a:txBody>
                  <a:tcPr/>
                </a:tc>
                <a:tc>
                  <a:txBody>
                    <a:bodyPr/>
                    <a:lstStyle/>
                    <a:p>
                      <a:pPr algn="ctr"/>
                      <a:r>
                        <a:rPr lang="en-US" dirty="0" smtClean="0"/>
                        <a:t>.8^4</a:t>
                      </a:r>
                      <a:endParaRPr lang="en-US" dirty="0"/>
                    </a:p>
                  </a:txBody>
                  <a:tcPr/>
                </a:tc>
                <a:tc>
                  <a:txBody>
                    <a:bodyPr/>
                    <a:lstStyle/>
                    <a:p>
                      <a:pPr algn="ctr"/>
                      <a:r>
                        <a:rPr lang="en-US" dirty="0" smtClean="0"/>
                        <a:t>.8^2</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1666525673"/>
                  </a:ext>
                </a:extLst>
              </a:tr>
              <a:tr h="370840">
                <a:tc>
                  <a:txBody>
                    <a:bodyPr/>
                    <a:lstStyle/>
                    <a:p>
                      <a:r>
                        <a:rPr lang="en-US" dirty="0" smtClean="0"/>
                        <a:t>Square 3</a:t>
                      </a:r>
                      <a:endParaRPr lang="en-US" dirty="0"/>
                    </a:p>
                  </a:txBody>
                  <a:tcPr/>
                </a:tc>
                <a:tc>
                  <a:txBody>
                    <a:bodyPr/>
                    <a:lstStyle/>
                    <a:p>
                      <a:pPr algn="ctr"/>
                      <a:r>
                        <a:rPr lang="en-US" dirty="0" smtClean="0"/>
                        <a:t>.8^3</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.8</a:t>
                      </a:r>
                      <a:endParaRPr lang="en-US" dirty="0"/>
                    </a:p>
                  </a:txBody>
                  <a:tcPr/>
                </a:tc>
                <a:extLst>
                  <a:ext uri="{0D108BD9-81ED-4DB2-BD59-A6C34878D82A}">
                    <a16:rowId xmlns:a16="http://schemas.microsoft.com/office/drawing/2014/main" val="1852292067"/>
                  </a:ext>
                </a:extLst>
              </a:tr>
              <a:tr h="370840">
                <a:tc>
                  <a:txBody>
                    <a:bodyPr/>
                    <a:lstStyle/>
                    <a:p>
                      <a:r>
                        <a:rPr lang="en-US" dirty="0" smtClean="0"/>
                        <a:t>Square 4</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.8^4</a:t>
                      </a:r>
                      <a:endParaRPr lang="en-US" dirty="0"/>
                    </a:p>
                  </a:txBody>
                  <a:tcPr/>
                </a:tc>
                <a:tc>
                  <a:txBody>
                    <a:bodyPr/>
                    <a:lstStyle/>
                    <a:p>
                      <a:pPr algn="ctr"/>
                      <a:r>
                        <a:rPr lang="en-US" dirty="0" smtClean="0"/>
                        <a:t>.8^2</a:t>
                      </a:r>
                      <a:endParaRPr lang="en-US" dirty="0"/>
                    </a:p>
                  </a:txBody>
                  <a:tcPr/>
                </a:tc>
                <a:extLst>
                  <a:ext uri="{0D108BD9-81ED-4DB2-BD59-A6C34878D82A}">
                    <a16:rowId xmlns:a16="http://schemas.microsoft.com/office/drawing/2014/main" val="2330059199"/>
                  </a:ext>
                </a:extLst>
              </a:tr>
              <a:tr h="370840">
                <a:tc>
                  <a:txBody>
                    <a:bodyPr/>
                    <a:lstStyle/>
                    <a:p>
                      <a:r>
                        <a:rPr lang="en-US" dirty="0" smtClean="0"/>
                        <a:t>Square 5</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tc>
                  <a:txBody>
                    <a:bodyPr/>
                    <a:lstStyle/>
                    <a:p>
                      <a:pPr algn="ctr"/>
                      <a:r>
                        <a:rPr lang="en-US" dirty="0" smtClean="0"/>
                        <a:t>.8^2</a:t>
                      </a:r>
                      <a:endParaRPr lang="en-US" dirty="0"/>
                    </a:p>
                  </a:txBody>
                  <a:tcPr/>
                </a:tc>
                <a:tc>
                  <a:txBody>
                    <a:bodyPr/>
                    <a:lstStyle/>
                    <a:p>
                      <a:pPr algn="ctr"/>
                      <a:r>
                        <a:rPr lang="en-US" dirty="0" smtClean="0"/>
                        <a:t>1</a:t>
                      </a:r>
                      <a:endParaRPr lang="en-US" dirty="0"/>
                    </a:p>
                  </a:txBody>
                  <a:tcPr/>
                </a:tc>
                <a:extLst>
                  <a:ext uri="{0D108BD9-81ED-4DB2-BD59-A6C34878D82A}">
                    <a16:rowId xmlns:a16="http://schemas.microsoft.com/office/drawing/2014/main" val="760982141"/>
                  </a:ext>
                </a:extLst>
              </a:tr>
              <a:tr h="370840">
                <a:tc>
                  <a:txBody>
                    <a:bodyPr/>
                    <a:lstStyle/>
                    <a:p>
                      <a:r>
                        <a:rPr lang="en-US" dirty="0" smtClean="0"/>
                        <a:t>Square 6</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.8</a:t>
                      </a:r>
                      <a:endParaRPr lang="en-US" dirty="0"/>
                    </a:p>
                  </a:txBody>
                  <a:tcPr/>
                </a:tc>
                <a:tc>
                  <a:txBody>
                    <a:bodyPr/>
                    <a:lstStyle/>
                    <a:p>
                      <a:pPr algn="ctr"/>
                      <a:r>
                        <a:rPr lang="en-US" dirty="0" smtClean="0"/>
                        <a:t>.8^3</a:t>
                      </a:r>
                      <a:endParaRPr lang="en-US" dirty="0"/>
                    </a:p>
                  </a:txBody>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3295015014"/>
                  </a:ext>
                </a:extLst>
              </a:tr>
              <a:tr h="370840">
                <a:tc>
                  <a:txBody>
                    <a:bodyPr/>
                    <a:lstStyle/>
                    <a:p>
                      <a:r>
                        <a:rPr lang="en-US" dirty="0" smtClean="0"/>
                        <a:t>Square 7</a:t>
                      </a:r>
                      <a:endParaRPr lang="en-US" dirty="0"/>
                    </a:p>
                  </a:txBody>
                  <a:tcPr/>
                </a:tc>
                <a:tc>
                  <a:txBody>
                    <a:bodyPr/>
                    <a:lstStyle/>
                    <a:p>
                      <a:pPr algn="ctr"/>
                      <a:r>
                        <a:rPr lang="en-US" dirty="0" smtClean="0"/>
                        <a:t>.8^2</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solidFill>
                      <a:schemeClr val="tx1"/>
                    </a:solidFill>
                  </a:tcPr>
                </a:tc>
                <a:tc>
                  <a:txBody>
                    <a:bodyPr/>
                    <a:lstStyle/>
                    <a:p>
                      <a:pPr algn="ctr"/>
                      <a:r>
                        <a:rPr lang="en-US" dirty="0" smtClean="0"/>
                        <a:t>0</a:t>
                      </a:r>
                      <a:endParaRPr lang="en-US" dirty="0"/>
                    </a:p>
                  </a:txBody>
                  <a:tcPr>
                    <a:solidFill>
                      <a:schemeClr val="tx1"/>
                    </a:solidFill>
                  </a:tcPr>
                </a:tc>
                <a:extLst>
                  <a:ext uri="{0D108BD9-81ED-4DB2-BD59-A6C34878D82A}">
                    <a16:rowId xmlns:a16="http://schemas.microsoft.com/office/drawing/2014/main" val="2516970479"/>
                  </a:ext>
                </a:extLst>
              </a:tr>
            </a:tbl>
          </a:graphicData>
        </a:graphic>
      </p:graphicFrame>
      <mc:AlternateContent xmlns:mc="http://schemas.openxmlformats.org/markup-compatibility/2006">
        <mc:Choice xmlns:a14="http://schemas.microsoft.com/office/drawing/2010/main" Requires="a14">
          <p:sp>
            <p:nvSpPr>
              <p:cNvPr id="11" name="Rectangle 10"/>
              <p:cNvSpPr/>
              <p:nvPr/>
            </p:nvSpPr>
            <p:spPr>
              <a:xfrm>
                <a:off x="3885398" y="1790248"/>
                <a:ext cx="92397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e>
                      </m:d>
                    </m:oMath>
                  </m:oMathPara>
                </a14:m>
                <a:endParaRPr lang="en-US" dirty="0"/>
              </a:p>
            </p:txBody>
          </p:sp>
        </mc:Choice>
        <mc:Fallback>
          <p:sp>
            <p:nvSpPr>
              <p:cNvPr id="11" name="Rectangle 10"/>
              <p:cNvSpPr>
                <a:spLocks noRot="1" noChangeAspect="1" noMove="1" noResize="1" noEditPoints="1" noAdjustHandles="1" noChangeArrowheads="1" noChangeShapeType="1" noTextEdit="1"/>
              </p:cNvSpPr>
              <p:nvPr/>
            </p:nvSpPr>
            <p:spPr>
              <a:xfrm>
                <a:off x="3885398" y="1790248"/>
                <a:ext cx="923971" cy="369332"/>
              </a:xfrm>
              <a:prstGeom prst="rect">
                <a:avLst/>
              </a:prstGeom>
              <a:blipFill>
                <a:blip r:embed="rId4"/>
                <a:stretch>
                  <a:fillRect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D2E68072-C3F4-4DEE-A6D0-F9E38BF99701}"/>
                  </a:ext>
                </a:extLst>
              </p:cNvPr>
              <p:cNvSpPr/>
              <p:nvPr/>
            </p:nvSpPr>
            <p:spPr>
              <a:xfrm>
                <a:off x="3463612" y="231961"/>
                <a:ext cx="3992118" cy="379656"/>
              </a:xfrm>
              <a:prstGeom prst="rect">
                <a:avLst/>
              </a:prstGeom>
            </p:spPr>
            <p:txBody>
              <a:bodyPr wrap="none">
                <a:spAutoFit/>
              </a:bodyPr>
              <a:lstStyle/>
              <a:p>
                <a:pPr lvl="0"/>
                <a14:m>
                  <m:oMathPara xmlns:m="http://schemas.openxmlformats.org/officeDocument/2006/math">
                    <m:oMathParaPr>
                      <m:jc m:val="centerGroup"/>
                    </m:oMathParaPr>
                    <m:oMath xmlns:m="http://schemas.openxmlformats.org/officeDocument/2006/math">
                      <m:sSup>
                        <m:sSupPr>
                          <m:ctrlPr>
                            <a:rPr lang="en-US" sz="1350" i="1" smtClean="0">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𝑛𝑒𝑤</m:t>
                          </m:r>
                        </m:sup>
                      </m:sSup>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e>
                      </m:d>
                      <m:r>
                        <a:rPr lang="en-US" sz="1350" i="1">
                          <a:latin typeface="Cambria Math" panose="02040503050406030204" pitchFamily="18" charset="0"/>
                        </a:rPr>
                        <m:t>←</m:t>
                      </m:r>
                      <m:r>
                        <a:rPr lang="en-US" sz="1350" b="0" i="1" smtClean="0">
                          <a:solidFill>
                            <a:schemeClr val="accent6"/>
                          </a:solidFill>
                          <a:latin typeface="Cambria Math" panose="02040503050406030204" pitchFamily="18" charset="0"/>
                        </a:rPr>
                        <m:t>1</m:t>
                      </m:r>
                      <m:r>
                        <a:rPr lang="en-US" sz="1350" i="1">
                          <a:latin typeface="Cambria Math" panose="02040503050406030204" pitchFamily="18" charset="0"/>
                        </a:rPr>
                        <m:t>⋅[ </m:t>
                      </m:r>
                      <m:r>
                        <a:rPr lang="en-US" sz="1350" i="1">
                          <a:latin typeface="Cambria Math" panose="02040503050406030204" pitchFamily="18" charset="0"/>
                        </a:rPr>
                        <m:t>𝑟</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e>
                      </m:d>
                      <m:r>
                        <a:rPr lang="en-US" sz="1350" i="1">
                          <a:latin typeface="Cambria Math" panose="02040503050406030204" pitchFamily="18" charset="0"/>
                        </a:rPr>
                        <m:t>+</m:t>
                      </m:r>
                      <m:r>
                        <a:rPr lang="en-US" sz="1350" b="0" i="1" smtClean="0">
                          <a:solidFill>
                            <a:schemeClr val="accent5"/>
                          </a:solidFill>
                          <a:latin typeface="Cambria Math" panose="02040503050406030204" pitchFamily="18" charset="0"/>
                        </a:rPr>
                        <m:t>.8</m:t>
                      </m:r>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max</m:t>
                          </m:r>
                        </m:e>
                        <m:lim>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lim>
                      </m:limLow>
                      <m:r>
                        <a:rPr lang="en-US" sz="1350" i="1">
                          <a:latin typeface="Cambria Math" panose="02040503050406030204" pitchFamily="18" charset="0"/>
                        </a:rPr>
                        <m:t> </m:t>
                      </m:r>
                      <m:sSup>
                        <m:sSupPr>
                          <m:ctrlPr>
                            <a:rPr lang="en-US" sz="1350" i="1">
                              <a:latin typeface="Cambria Math" panose="02040503050406030204" pitchFamily="18" charset="0"/>
                            </a:rPr>
                          </m:ctrlPr>
                        </m:sSupPr>
                        <m:e>
                          <m:r>
                            <a:rPr lang="en-US" sz="1350" i="1">
                              <a:latin typeface="Cambria Math" panose="02040503050406030204" pitchFamily="18" charset="0"/>
                            </a:rPr>
                            <m:t>𝑄</m:t>
                          </m:r>
                        </m:e>
                        <m:sup>
                          <m:r>
                            <a:rPr lang="en-US" sz="1350" i="1">
                              <a:latin typeface="Cambria Math" panose="02040503050406030204" pitchFamily="18" charset="0"/>
                            </a:rPr>
                            <m:t>𝑜𝑙𝑑</m:t>
                          </m:r>
                        </m:sup>
                      </m:sSup>
                      <m:d>
                        <m:dPr>
                          <m:ctrlPr>
                            <a:rPr lang="en-US" sz="1350" i="1">
                              <a:latin typeface="Cambria Math" panose="02040503050406030204" pitchFamily="18" charset="0"/>
                            </a:rPr>
                          </m:ctrlPr>
                        </m:dPr>
                        <m:e>
                          <m:sSup>
                            <m:sSupPr>
                              <m:ctrlPr>
                                <a:rPr lang="en-US" sz="1350" i="1">
                                  <a:latin typeface="Cambria Math" panose="02040503050406030204" pitchFamily="18" charset="0"/>
                                </a:rPr>
                              </m:ctrlPr>
                            </m:sSupPr>
                            <m:e>
                              <m:r>
                                <a:rPr lang="en-US" sz="1350" i="1">
                                  <a:latin typeface="Cambria Math" panose="02040503050406030204" pitchFamily="18" charset="0"/>
                                </a:rPr>
                                <m:t>𝑠</m:t>
                              </m:r>
                            </m:e>
                            <m:sup>
                              <m:r>
                                <a:rPr lang="en-US" sz="1350" i="1">
                                  <a:latin typeface="Cambria Math" panose="02040503050406030204" pitchFamily="18" charset="0"/>
                                </a:rPr>
                                <m:t>′</m:t>
                              </m:r>
                            </m:sup>
                          </m:sSup>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𝑎</m:t>
                              </m:r>
                            </m:e>
                            <m:sup>
                              <m:r>
                                <a:rPr lang="en-US" sz="1350" i="1">
                                  <a:latin typeface="Cambria Math" panose="02040503050406030204" pitchFamily="18" charset="0"/>
                                </a:rPr>
                                <m:t>′</m:t>
                              </m:r>
                            </m:sup>
                          </m:sSup>
                        </m:e>
                      </m:d>
                      <m:r>
                        <a:rPr lang="en-US" sz="1350" i="1">
                          <a:latin typeface="Cambria Math" panose="02040503050406030204" pitchFamily="18" charset="0"/>
                        </a:rPr>
                        <m:t> ]</m:t>
                      </m:r>
                    </m:oMath>
                  </m:oMathPara>
                </a14:m>
                <a:endParaRPr lang="en-US" sz="1350" dirty="0">
                  <a:solidFill>
                    <a:prstClr val="black"/>
                  </a:solidFill>
                </a:endParaRPr>
              </a:p>
            </p:txBody>
          </p:sp>
        </mc:Choice>
        <mc:Fallback>
          <p:sp>
            <p:nvSpPr>
              <p:cNvPr id="12" name="Rectangle 11">
                <a:extLst>
                  <a:ext uri="{FF2B5EF4-FFF2-40B4-BE49-F238E27FC236}">
                    <a16:creationId xmlns:a16="http://schemas.microsoft.com/office/drawing/2014/main" id="{D2E68072-C3F4-4DEE-A6D0-F9E38BF99701}"/>
                  </a:ext>
                </a:extLst>
              </p:cNvPr>
              <p:cNvSpPr>
                <a:spLocks noRot="1" noChangeAspect="1" noMove="1" noResize="1" noEditPoints="1" noAdjustHandles="1" noChangeArrowheads="1" noChangeShapeType="1" noTextEdit="1"/>
              </p:cNvSpPr>
              <p:nvPr/>
            </p:nvSpPr>
            <p:spPr>
              <a:xfrm>
                <a:off x="3463612" y="231961"/>
                <a:ext cx="3992118" cy="3796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300539" y="848530"/>
                <a:ext cx="2567789" cy="954107"/>
              </a:xfrm>
              <a:prstGeom prst="rect">
                <a:avLst/>
              </a:prstGeom>
              <a:noFill/>
              <a:ln>
                <a:solidFill>
                  <a:srgbClr val="FF0000"/>
                </a:solidFill>
              </a:ln>
            </p:spPr>
            <p:txBody>
              <a:bodyPr wrap="square" rtlCol="0">
                <a:spAutoFit/>
              </a:bodyPr>
              <a:lstStyle/>
              <a:p>
                <a14:m>
                  <m:oMath xmlns:m="http://schemas.openxmlformats.org/officeDocument/2006/math">
                    <m:r>
                      <a:rPr lang="en-US" sz="1400" b="0" i="1" smtClean="0">
                        <a:solidFill>
                          <a:schemeClr val="tx1"/>
                        </a:solidFill>
                        <a:latin typeface="Cambria Math" panose="02040503050406030204" pitchFamily="18" charset="0"/>
                      </a:rPr>
                      <m:t>𝑄</m:t>
                    </m:r>
                    <m:d>
                      <m:dPr>
                        <m:ctrlPr>
                          <a:rPr lang="en-US" sz="1400" b="0" i="1" smtClean="0">
                            <a:solidFill>
                              <a:schemeClr val="tx1"/>
                            </a:solidFill>
                            <a:latin typeface="Cambria Math" panose="02040503050406030204" pitchFamily="18" charset="0"/>
                          </a:rPr>
                        </m:ctrlPr>
                      </m:dPr>
                      <m:e>
                        <m:r>
                          <a:rPr lang="en-US" sz="1400" b="0" i="1" smtClean="0">
                            <a:solidFill>
                              <a:schemeClr val="tx1"/>
                            </a:solidFill>
                            <a:latin typeface="Cambria Math" panose="02040503050406030204" pitchFamily="18" charset="0"/>
                          </a:rPr>
                          <m:t>𝑠</m:t>
                        </m:r>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𝑎</m:t>
                        </m:r>
                      </m:e>
                    </m:d>
                    <m:r>
                      <a:rPr lang="en-US" sz="1400" b="0" i="1" smtClean="0">
                        <a:solidFill>
                          <a:schemeClr val="tx1"/>
                        </a:solidFill>
                        <a:latin typeface="Cambria Math" panose="02040503050406030204" pitchFamily="18" charset="0"/>
                      </a:rPr>
                      <m:t>=</m:t>
                    </m:r>
                    <m:sSup>
                      <m:sSupPr>
                        <m:ctrlPr>
                          <a:rPr lang="en-US" sz="1400" b="0" i="1" smtClean="0">
                            <a:solidFill>
                              <a:schemeClr val="tx1"/>
                            </a:solidFill>
                            <a:latin typeface="Cambria Math" panose="02040503050406030204" pitchFamily="18" charset="0"/>
                          </a:rPr>
                        </m:ctrlPr>
                      </m:sSupPr>
                      <m:e>
                        <m:r>
                          <a:rPr lang="en-US" sz="1400" b="0" i="1" smtClean="0">
                            <a:solidFill>
                              <a:schemeClr val="tx1"/>
                            </a:solidFill>
                            <a:latin typeface="Cambria Math" panose="02040503050406030204" pitchFamily="18" charset="0"/>
                          </a:rPr>
                          <m:t>𝛾</m:t>
                        </m:r>
                      </m:e>
                      <m:sup>
                        <m:r>
                          <a:rPr lang="en-US" sz="1400" b="0" i="1" smtClean="0">
                            <a:solidFill>
                              <a:schemeClr val="tx1"/>
                            </a:solidFill>
                            <a:latin typeface="Cambria Math" panose="02040503050406030204" pitchFamily="18" charset="0"/>
                          </a:rPr>
                          <m:t>𝑁</m:t>
                        </m:r>
                      </m:sup>
                    </m:sSup>
                  </m:oMath>
                </a14:m>
                <a:r>
                  <a:rPr lang="en-US" sz="1400" dirty="0" smtClean="0">
                    <a:solidFill>
                      <a:schemeClr val="tx1"/>
                    </a:solidFill>
                  </a:rPr>
                  <a:t>, where </a:t>
                </a:r>
                <a14:m>
                  <m:oMath xmlns:m="http://schemas.openxmlformats.org/officeDocument/2006/math">
                    <m:r>
                      <a:rPr lang="en-US" sz="1400" i="1" dirty="0" smtClean="0">
                        <a:solidFill>
                          <a:schemeClr val="tx1"/>
                        </a:solidFill>
                        <a:latin typeface="Cambria Math" panose="02040503050406030204" pitchFamily="18" charset="0"/>
                      </a:rPr>
                      <m:t>𝑁</m:t>
                    </m:r>
                  </m:oMath>
                </a14:m>
                <a:r>
                  <a:rPr lang="en-US" sz="1400" dirty="0" smtClean="0">
                    <a:solidFill>
                      <a:schemeClr val="tx1"/>
                    </a:solidFill>
                  </a:rPr>
                  <a:t> is the fewest possible moves required to get to the car after taking action </a:t>
                </a:r>
                <a14:m>
                  <m:oMath xmlns:m="http://schemas.openxmlformats.org/officeDocument/2006/math">
                    <m:r>
                      <a:rPr lang="en-US" sz="1400" i="1" dirty="0" smtClean="0">
                        <a:solidFill>
                          <a:schemeClr val="tx1"/>
                        </a:solidFill>
                        <a:latin typeface="Cambria Math" panose="02040503050406030204" pitchFamily="18" charset="0"/>
                      </a:rPr>
                      <m:t>𝑎</m:t>
                    </m:r>
                  </m:oMath>
                </a14:m>
                <a:r>
                  <a:rPr lang="en-US" sz="1400" dirty="0" smtClean="0">
                    <a:solidFill>
                      <a:schemeClr val="tx1"/>
                    </a:solidFill>
                  </a:rPr>
                  <a:t> from state </a:t>
                </a:r>
                <a14:m>
                  <m:oMath xmlns:m="http://schemas.openxmlformats.org/officeDocument/2006/math">
                    <m:r>
                      <a:rPr lang="en-US" sz="1400" i="1" dirty="0" smtClean="0">
                        <a:solidFill>
                          <a:schemeClr val="tx1"/>
                        </a:solidFill>
                        <a:latin typeface="Cambria Math" panose="02040503050406030204" pitchFamily="18" charset="0"/>
                      </a:rPr>
                      <m:t>𝑠</m:t>
                    </m:r>
                  </m:oMath>
                </a14:m>
                <a:endParaRPr lang="en-US" sz="1400" dirty="0">
                  <a:solidFill>
                    <a:schemeClr val="tx1"/>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300539" y="848530"/>
                <a:ext cx="2567789" cy="954107"/>
              </a:xfrm>
              <a:prstGeom prst="rect">
                <a:avLst/>
              </a:prstGeom>
              <a:blipFill>
                <a:blip r:embed="rId6"/>
                <a:stretch>
                  <a:fillRect l="-472" b="-5031"/>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5575894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DEBC45-BEFE-4744-81B5-2F289D3CA2FF}"/>
              </a:ext>
            </a:extLst>
          </p:cNvPr>
          <p:cNvSpPr txBox="1"/>
          <p:nvPr/>
        </p:nvSpPr>
        <p:spPr>
          <a:xfrm>
            <a:off x="1576582" y="16865"/>
            <a:ext cx="6105133" cy="415498"/>
          </a:xfrm>
          <a:prstGeom prst="rect">
            <a:avLst/>
          </a:prstGeom>
          <a:noFill/>
        </p:spPr>
        <p:txBody>
          <a:bodyPr wrap="none" rtlCol="0">
            <a:spAutoFit/>
          </a:bodyPr>
          <a:lstStyle/>
          <a:p>
            <a:pPr defTabSz="685783">
              <a:defRPr/>
            </a:pPr>
            <a:r>
              <a:rPr lang="en-US" sz="2100" b="1" dirty="0" smtClean="0">
                <a:solidFill>
                  <a:prstClr val="black"/>
                </a:solidFill>
                <a:latin typeface="Calibri" panose="020F0502020204030204"/>
              </a:rPr>
              <a:t>Q-Learning: Represent Q Function as a Look-Up Table</a:t>
            </a:r>
            <a:endParaRPr lang="en-US" sz="2100" b="1" dirty="0">
              <a:solidFill>
                <a:prstClr val="black"/>
              </a:solidFill>
              <a:latin typeface="Calibri" panose="020F0502020204030204"/>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2BE248B-0429-4A8F-9EB9-7552D1030578}"/>
                  </a:ext>
                </a:extLst>
              </p:cNvPr>
              <p:cNvSpPr txBox="1"/>
              <p:nvPr/>
            </p:nvSpPr>
            <p:spPr>
              <a:xfrm>
                <a:off x="666018" y="1526323"/>
                <a:ext cx="7926266" cy="4359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𝑄</m:t>
                          </m:r>
                        </m:e>
                        <m:sup>
                          <m:r>
                            <a:rPr lang="en-US" sz="2100" i="1">
                              <a:latin typeface="Cambria Math" panose="02040503050406030204" pitchFamily="18" charset="0"/>
                            </a:rPr>
                            <m:t>𝑛𝑒𝑤</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d>
                      <m:r>
                        <a:rPr lang="en-US" sz="2100" i="1">
                          <a:latin typeface="Cambria Math" panose="02040503050406030204" pitchFamily="18" charset="0"/>
                        </a:rPr>
                        <m:t>←</m:t>
                      </m:r>
                      <m:d>
                        <m:dPr>
                          <m:ctrlPr>
                            <a:rPr lang="en-US" sz="2100" i="1">
                              <a:latin typeface="Cambria Math" panose="02040503050406030204" pitchFamily="18" charset="0"/>
                            </a:rPr>
                          </m:ctrlPr>
                        </m:dPr>
                        <m:e>
                          <m:r>
                            <a:rPr lang="en-US" sz="2100" i="1">
                              <a:latin typeface="Cambria Math" panose="02040503050406030204" pitchFamily="18" charset="0"/>
                            </a:rPr>
                            <m:t>1−</m:t>
                          </m:r>
                          <m:r>
                            <a:rPr lang="en-US" sz="2100" i="1">
                              <a:latin typeface="Cambria Math" panose="02040503050406030204" pitchFamily="18" charset="0"/>
                            </a:rPr>
                            <m:t>𝛼</m:t>
                          </m:r>
                        </m:e>
                      </m:d>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𝑄</m:t>
                          </m:r>
                        </m:e>
                        <m:sup>
                          <m:r>
                            <a:rPr lang="en-US" sz="2100" i="1">
                              <a:latin typeface="Cambria Math" panose="02040503050406030204" pitchFamily="18" charset="0"/>
                            </a:rPr>
                            <m:t>𝑜𝑙𝑑</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d>
                      <m:r>
                        <a:rPr lang="en-US" sz="2100" i="1">
                          <a:latin typeface="Cambria Math" panose="02040503050406030204" pitchFamily="18" charset="0"/>
                        </a:rPr>
                        <m:t>+</m:t>
                      </m:r>
                      <m:r>
                        <a:rPr lang="en-US" sz="2100" i="1">
                          <a:latin typeface="Cambria Math" panose="02040503050406030204" pitchFamily="18" charset="0"/>
                        </a:rPr>
                        <m:t>𝛼</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𝑟</m:t>
                          </m:r>
                        </m:e>
                        <m:sub>
                          <m:r>
                            <a:rPr lang="en-US" sz="2100" i="1">
                              <a:latin typeface="Cambria Math" panose="02040503050406030204" pitchFamily="18" charset="0"/>
                            </a:rPr>
                            <m:t>𝑡</m:t>
                          </m:r>
                        </m:sub>
                      </m:sSub>
                      <m:r>
                        <a:rPr lang="en-US" sz="2100" i="1">
                          <a:latin typeface="Cambria Math" panose="02040503050406030204" pitchFamily="18" charset="0"/>
                        </a:rPr>
                        <m:t>+</m:t>
                      </m:r>
                      <m:r>
                        <a:rPr lang="en-US" sz="2100" i="1">
                          <a:latin typeface="Cambria Math" panose="02040503050406030204" pitchFamily="18" charset="0"/>
                        </a:rPr>
                        <m:t>𝛾</m:t>
                      </m:r>
                      <m:r>
                        <a:rPr lang="en-US" sz="2100" i="1">
                          <a:latin typeface="Cambria Math" panose="02040503050406030204" pitchFamily="18" charset="0"/>
                        </a:rPr>
                        <m:t>⋅</m:t>
                      </m:r>
                      <m:func>
                        <m:funcPr>
                          <m:ctrlPr>
                            <a:rPr lang="en-US" sz="2100" i="1">
                              <a:latin typeface="Cambria Math" panose="02040503050406030204" pitchFamily="18" charset="0"/>
                            </a:rPr>
                          </m:ctrlPr>
                        </m:funcPr>
                        <m:fName>
                          <m:limLow>
                            <m:limLowPr>
                              <m:ctrlPr>
                                <a:rPr lang="en-US" sz="2100" i="1">
                                  <a:latin typeface="Cambria Math" panose="02040503050406030204" pitchFamily="18" charset="0"/>
                                </a:rPr>
                              </m:ctrlPr>
                            </m:limLowPr>
                            <m:e>
                              <m:r>
                                <m:rPr>
                                  <m:sty m:val="p"/>
                                </m:rPr>
                                <a:rPr lang="en-US" sz="2100">
                                  <a:latin typeface="Cambria Math" panose="02040503050406030204" pitchFamily="18" charset="0"/>
                                </a:rPr>
                                <m:t>max</m:t>
                              </m:r>
                            </m:e>
                            <m:lim>
                              <m:r>
                                <a:rPr lang="en-US" sz="2100" i="1">
                                  <a:latin typeface="Cambria Math" panose="02040503050406030204" pitchFamily="18" charset="0"/>
                                </a:rPr>
                                <m:t>𝑎</m:t>
                              </m:r>
                            </m:lim>
                          </m:limLow>
                        </m:fName>
                        <m:e>
                          <m:sSup>
                            <m:sSupPr>
                              <m:ctrlPr>
                                <a:rPr lang="en-US" sz="2100" i="1">
                                  <a:latin typeface="Cambria Math" panose="02040503050406030204" pitchFamily="18" charset="0"/>
                                </a:rPr>
                              </m:ctrlPr>
                            </m:sSupPr>
                            <m:e>
                              <m:r>
                                <a:rPr lang="en-US" sz="2100" i="1">
                                  <a:latin typeface="Cambria Math" panose="02040503050406030204" pitchFamily="18" charset="0"/>
                                </a:rPr>
                                <m:t>𝑄</m:t>
                              </m:r>
                            </m:e>
                            <m:sup>
                              <m:r>
                                <a:rPr lang="en-US" sz="2100" i="1">
                                  <a:latin typeface="Cambria Math" panose="02040503050406030204" pitchFamily="18" charset="0"/>
                                </a:rPr>
                                <m:t>𝑜𝑙𝑑</m:t>
                              </m:r>
                            </m:sup>
                          </m:sSup>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𝑎</m:t>
                          </m:r>
                          <m:r>
                            <a:rPr lang="en-US" sz="2100" i="1">
                              <a:latin typeface="Cambria Math" panose="02040503050406030204" pitchFamily="18" charset="0"/>
                            </a:rPr>
                            <m:t>)]</m:t>
                          </m:r>
                        </m:e>
                      </m:func>
                    </m:oMath>
                  </m:oMathPara>
                </a14:m>
                <a:endParaRPr lang="en-US" sz="2100" dirty="0"/>
              </a:p>
            </p:txBody>
          </p:sp>
        </mc:Choice>
        <mc:Fallback>
          <p:sp>
            <p:nvSpPr>
              <p:cNvPr id="8" name="TextBox 7">
                <a:extLst>
                  <a:ext uri="{FF2B5EF4-FFF2-40B4-BE49-F238E27FC236}">
                    <a16:creationId xmlns:a16="http://schemas.microsoft.com/office/drawing/2014/main" id="{12BE248B-0429-4A8F-9EB9-7552D1030578}"/>
                  </a:ext>
                </a:extLst>
              </p:cNvPr>
              <p:cNvSpPr txBox="1">
                <a:spLocks noRot="1" noChangeAspect="1" noMove="1" noResize="1" noEditPoints="1" noAdjustHandles="1" noChangeArrowheads="1" noChangeShapeType="1" noTextEdit="1"/>
              </p:cNvSpPr>
              <p:nvPr/>
            </p:nvSpPr>
            <p:spPr>
              <a:xfrm>
                <a:off x="666018" y="1526323"/>
                <a:ext cx="7926266" cy="435953"/>
              </a:xfrm>
              <a:prstGeom prst="rect">
                <a:avLst/>
              </a:prstGeom>
              <a:blipFill>
                <a:blip r:embed="rId3"/>
                <a:stretch>
                  <a:fillRect l="-923" r="-923" b="-11111"/>
                </a:stretch>
              </a:blipFill>
            </p:spPr>
            <p:txBody>
              <a:bodyPr/>
              <a:lstStyle/>
              <a:p>
                <a:r>
                  <a:rPr lang="en-US">
                    <a:noFill/>
                  </a:rPr>
                  <a:t> </a:t>
                </a:r>
              </a:p>
            </p:txBody>
          </p:sp>
        </mc:Fallback>
      </mc:AlternateContent>
      <p:sp>
        <p:nvSpPr>
          <p:cNvPr id="3" name="Left Brace 2">
            <a:extLst>
              <a:ext uri="{FF2B5EF4-FFF2-40B4-BE49-F238E27FC236}">
                <a16:creationId xmlns:a16="http://schemas.microsoft.com/office/drawing/2014/main" id="{4E18766E-C3A4-4F3E-8C06-7C7C5A1FF102}"/>
              </a:ext>
            </a:extLst>
          </p:cNvPr>
          <p:cNvSpPr/>
          <p:nvPr/>
        </p:nvSpPr>
        <p:spPr>
          <a:xfrm rot="16200000">
            <a:off x="6901774" y="760040"/>
            <a:ext cx="221271" cy="295121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9B329D3-D330-4240-95AB-457B030217E8}"/>
                  </a:ext>
                </a:extLst>
              </p:cNvPr>
              <p:cNvSpPr txBox="1"/>
              <p:nvPr/>
            </p:nvSpPr>
            <p:spPr>
              <a:xfrm>
                <a:off x="5897217" y="2491747"/>
                <a:ext cx="2356799" cy="738664"/>
              </a:xfrm>
              <a:prstGeom prst="rect">
                <a:avLst/>
              </a:prstGeom>
              <a:noFill/>
            </p:spPr>
            <p:txBody>
              <a:bodyPr wrap="none" rtlCol="0">
                <a:spAutoFit/>
              </a:bodyPr>
              <a:lstStyle/>
              <a:p>
                <a:r>
                  <a:rPr lang="en-US" sz="1400" dirty="0">
                    <a:solidFill>
                      <a:srgbClr val="FF0000"/>
                    </a:solidFill>
                  </a:rPr>
                  <a:t>Updated Estimate of Value of </a:t>
                </a:r>
              </a:p>
              <a:p>
                <a:pPr algn="ctr"/>
                <a:r>
                  <a:rPr lang="en-US" sz="1400" dirty="0">
                    <a:solidFill>
                      <a:srgbClr val="FF0000"/>
                    </a:solidFill>
                  </a:rPr>
                  <a:t>Action </a:t>
                </a:r>
                <a14:m>
                  <m:oMath xmlns:m="http://schemas.openxmlformats.org/officeDocument/2006/math">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𝑎</m:t>
                        </m:r>
                      </m:e>
                      <m:sub>
                        <m:r>
                          <a:rPr lang="en-US" sz="1400" i="1">
                            <a:solidFill>
                              <a:srgbClr val="FF0000"/>
                            </a:solidFill>
                            <a:latin typeface="Cambria Math" panose="02040503050406030204" pitchFamily="18" charset="0"/>
                          </a:rPr>
                          <m:t>𝑡</m:t>
                        </m:r>
                      </m:sub>
                    </m:sSub>
                  </m:oMath>
                </a14:m>
                <a:r>
                  <a:rPr lang="en-US" sz="1400" dirty="0">
                    <a:solidFill>
                      <a:srgbClr val="FF0000"/>
                    </a:solidFill>
                  </a:rPr>
                  <a:t> when in state </a:t>
                </a:r>
                <a14:m>
                  <m:oMath xmlns:m="http://schemas.openxmlformats.org/officeDocument/2006/math">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𝑠</m:t>
                        </m:r>
                      </m:e>
                      <m:sub>
                        <m:r>
                          <a:rPr lang="en-US" sz="1400" i="1">
                            <a:solidFill>
                              <a:srgbClr val="FF0000"/>
                            </a:solidFill>
                            <a:latin typeface="Cambria Math" panose="02040503050406030204" pitchFamily="18" charset="0"/>
                          </a:rPr>
                          <m:t>𝑡</m:t>
                        </m:r>
                      </m:sub>
                    </m:sSub>
                  </m:oMath>
                </a14:m>
                <a:endParaRPr lang="en-US" sz="1400" dirty="0">
                  <a:solidFill>
                    <a:srgbClr val="FF0000"/>
                  </a:solidFill>
                </a:endParaRPr>
              </a:p>
              <a:p>
                <a:pPr algn="ctr"/>
                <a:r>
                  <a:rPr lang="en-US" sz="1400" dirty="0">
                    <a:solidFill>
                      <a:srgbClr val="FF0000"/>
                    </a:solidFill>
                  </a:rPr>
                  <a:t>After Observing </a:t>
                </a:r>
                <a14:m>
                  <m:oMath xmlns:m="http://schemas.openxmlformats.org/officeDocument/2006/math">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𝑟</m:t>
                        </m:r>
                      </m:e>
                      <m:sub>
                        <m:r>
                          <a:rPr lang="en-US" sz="1400" i="1">
                            <a:solidFill>
                              <a:srgbClr val="FF0000"/>
                            </a:solidFill>
                            <a:latin typeface="Cambria Math" panose="02040503050406030204" pitchFamily="18" charset="0"/>
                          </a:rPr>
                          <m:t>𝑡</m:t>
                        </m:r>
                      </m:sub>
                    </m:sSub>
                  </m:oMath>
                </a14:m>
                <a:endParaRPr lang="en-US" sz="1400" dirty="0">
                  <a:solidFill>
                    <a:srgbClr val="FF0000"/>
                  </a:solidFill>
                </a:endParaRPr>
              </a:p>
            </p:txBody>
          </p:sp>
        </mc:Choice>
        <mc:Fallback>
          <p:sp>
            <p:nvSpPr>
              <p:cNvPr id="4" name="TextBox 3">
                <a:extLst>
                  <a:ext uri="{FF2B5EF4-FFF2-40B4-BE49-F238E27FC236}">
                    <a16:creationId xmlns:a16="http://schemas.microsoft.com/office/drawing/2014/main" id="{79B329D3-D330-4240-95AB-457B030217E8}"/>
                  </a:ext>
                </a:extLst>
              </p:cNvPr>
              <p:cNvSpPr txBox="1">
                <a:spLocks noRot="1" noChangeAspect="1" noMove="1" noResize="1" noEditPoints="1" noAdjustHandles="1" noChangeArrowheads="1" noChangeShapeType="1" noTextEdit="1"/>
              </p:cNvSpPr>
              <p:nvPr/>
            </p:nvSpPr>
            <p:spPr>
              <a:xfrm>
                <a:off x="5897217" y="2491747"/>
                <a:ext cx="2356799" cy="738664"/>
              </a:xfrm>
              <a:prstGeom prst="rect">
                <a:avLst/>
              </a:prstGeom>
              <a:blipFill>
                <a:blip r:embed="rId4"/>
                <a:stretch>
                  <a:fillRect l="-775" t="-1653" b="-7438"/>
                </a:stretch>
              </a:blipFill>
            </p:spPr>
            <p:txBody>
              <a:bodyPr/>
              <a:lstStyle/>
              <a:p>
                <a:r>
                  <a:rPr lang="en-US">
                    <a:noFill/>
                  </a:rPr>
                  <a:t> </a:t>
                </a:r>
              </a:p>
            </p:txBody>
          </p:sp>
        </mc:Fallback>
      </mc:AlternateContent>
      <p:sp>
        <p:nvSpPr>
          <p:cNvPr id="6" name="Left Brace 5">
            <a:extLst>
              <a:ext uri="{FF2B5EF4-FFF2-40B4-BE49-F238E27FC236}">
                <a16:creationId xmlns:a16="http://schemas.microsoft.com/office/drawing/2014/main" id="{C5391D10-0F20-43AD-841B-2E6B7F1F1707}"/>
              </a:ext>
            </a:extLst>
          </p:cNvPr>
          <p:cNvSpPr/>
          <p:nvPr/>
        </p:nvSpPr>
        <p:spPr>
          <a:xfrm rot="16200000">
            <a:off x="4049243" y="1549999"/>
            <a:ext cx="221271" cy="1327827"/>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FE78F81-540D-4A2A-B2DF-BE23A24941FC}"/>
                  </a:ext>
                </a:extLst>
              </p:cNvPr>
              <p:cNvSpPr txBox="1"/>
              <p:nvPr/>
            </p:nvSpPr>
            <p:spPr>
              <a:xfrm>
                <a:off x="3081131" y="2492054"/>
                <a:ext cx="2349105" cy="523220"/>
              </a:xfrm>
              <a:prstGeom prst="rect">
                <a:avLst/>
              </a:prstGeom>
              <a:noFill/>
            </p:spPr>
            <p:txBody>
              <a:bodyPr wrap="none" rtlCol="0">
                <a:spAutoFit/>
              </a:bodyPr>
              <a:lstStyle/>
              <a:p>
                <a:r>
                  <a:rPr lang="en-US" sz="1400" dirty="0">
                    <a:solidFill>
                      <a:srgbClr val="FF0000"/>
                    </a:solidFill>
                  </a:rPr>
                  <a:t>Previous Estimate of Value of </a:t>
                </a:r>
              </a:p>
              <a:p>
                <a:pPr algn="ctr"/>
                <a:r>
                  <a:rPr lang="en-US" sz="1400" dirty="0">
                    <a:solidFill>
                      <a:srgbClr val="FF0000"/>
                    </a:solidFill>
                  </a:rPr>
                  <a:t>Action </a:t>
                </a:r>
                <a14:m>
                  <m:oMath xmlns:m="http://schemas.openxmlformats.org/officeDocument/2006/math">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𝑎</m:t>
                        </m:r>
                      </m:e>
                      <m:sub>
                        <m:r>
                          <a:rPr lang="en-US" sz="1400" i="1">
                            <a:solidFill>
                              <a:srgbClr val="FF0000"/>
                            </a:solidFill>
                            <a:latin typeface="Cambria Math" panose="02040503050406030204" pitchFamily="18" charset="0"/>
                          </a:rPr>
                          <m:t>𝑡</m:t>
                        </m:r>
                      </m:sub>
                    </m:sSub>
                  </m:oMath>
                </a14:m>
                <a:r>
                  <a:rPr lang="en-US" sz="1400" dirty="0">
                    <a:solidFill>
                      <a:srgbClr val="FF0000"/>
                    </a:solidFill>
                  </a:rPr>
                  <a:t> when in state </a:t>
                </a:r>
                <a14:m>
                  <m:oMath xmlns:m="http://schemas.openxmlformats.org/officeDocument/2006/math">
                    <m:sSub>
                      <m:sSubPr>
                        <m:ctrlPr>
                          <a:rPr lang="en-US" sz="1400" i="1">
                            <a:solidFill>
                              <a:srgbClr val="FF0000"/>
                            </a:solidFill>
                            <a:latin typeface="Cambria Math" panose="02040503050406030204" pitchFamily="18" charset="0"/>
                          </a:rPr>
                        </m:ctrlPr>
                      </m:sSubPr>
                      <m:e>
                        <m:r>
                          <a:rPr lang="en-US" sz="1400" i="1">
                            <a:solidFill>
                              <a:srgbClr val="FF0000"/>
                            </a:solidFill>
                            <a:latin typeface="Cambria Math" panose="02040503050406030204" pitchFamily="18" charset="0"/>
                          </a:rPr>
                          <m:t>𝑠</m:t>
                        </m:r>
                      </m:e>
                      <m:sub>
                        <m:r>
                          <a:rPr lang="en-US" sz="1400" i="1">
                            <a:solidFill>
                              <a:srgbClr val="FF0000"/>
                            </a:solidFill>
                            <a:latin typeface="Cambria Math" panose="02040503050406030204" pitchFamily="18" charset="0"/>
                          </a:rPr>
                          <m:t>𝑡</m:t>
                        </m:r>
                      </m:sub>
                    </m:sSub>
                  </m:oMath>
                </a14:m>
                <a:endParaRPr lang="en-US" sz="1400" dirty="0">
                  <a:solidFill>
                    <a:srgbClr val="FF0000"/>
                  </a:solidFill>
                </a:endParaRPr>
              </a:p>
            </p:txBody>
          </p:sp>
        </mc:Choice>
        <mc:Fallback>
          <p:sp>
            <p:nvSpPr>
              <p:cNvPr id="7" name="TextBox 6">
                <a:extLst>
                  <a:ext uri="{FF2B5EF4-FFF2-40B4-BE49-F238E27FC236}">
                    <a16:creationId xmlns:a16="http://schemas.microsoft.com/office/drawing/2014/main" id="{EFE78F81-540D-4A2A-B2DF-BE23A24941FC}"/>
                  </a:ext>
                </a:extLst>
              </p:cNvPr>
              <p:cNvSpPr txBox="1">
                <a:spLocks noRot="1" noChangeAspect="1" noMove="1" noResize="1" noEditPoints="1" noAdjustHandles="1" noChangeArrowheads="1" noChangeShapeType="1" noTextEdit="1"/>
              </p:cNvSpPr>
              <p:nvPr/>
            </p:nvSpPr>
            <p:spPr>
              <a:xfrm>
                <a:off x="3081131" y="2492054"/>
                <a:ext cx="2349105" cy="523220"/>
              </a:xfrm>
              <a:prstGeom prst="rect">
                <a:avLst/>
              </a:prstGeom>
              <a:blipFill>
                <a:blip r:embed="rId5"/>
                <a:stretch>
                  <a:fillRect l="-777" t="-2326" b="-10465"/>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42AA1164-0A15-4451-BB60-B9877E6BF27C}"/>
              </a:ext>
            </a:extLst>
          </p:cNvPr>
          <p:cNvCxnSpPr>
            <a:cxnSpLocks/>
          </p:cNvCxnSpPr>
          <p:nvPr/>
        </p:nvCxnSpPr>
        <p:spPr>
          <a:xfrm>
            <a:off x="3155935" y="1017349"/>
            <a:ext cx="0" cy="4396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F7FD9DB-6ECD-4878-B78A-BC2768DF7C99}"/>
                  </a:ext>
                </a:extLst>
              </p:cNvPr>
              <p:cNvSpPr txBox="1"/>
              <p:nvPr/>
            </p:nvSpPr>
            <p:spPr>
              <a:xfrm>
                <a:off x="3332961" y="665425"/>
                <a:ext cx="1971886" cy="300082"/>
              </a:xfrm>
              <a:prstGeom prst="rect">
                <a:avLst/>
              </a:prstGeom>
              <a:noFill/>
            </p:spPr>
            <p:txBody>
              <a:bodyPr wrap="square" rtlCol="0">
                <a:spAutoFit/>
              </a:bodyPr>
              <a:lstStyle/>
              <a:p>
                <a:r>
                  <a:rPr lang="en-US" sz="1350" dirty="0">
                    <a:solidFill>
                      <a:srgbClr val="FF0000"/>
                    </a:solidFill>
                  </a:rPr>
                  <a:t>Learning rate,  </a:t>
                </a:r>
                <a14:m>
                  <m:oMath xmlns:m="http://schemas.openxmlformats.org/officeDocument/2006/math">
                    <m:r>
                      <a:rPr lang="en-US" sz="1350" i="1">
                        <a:solidFill>
                          <a:srgbClr val="FF0000"/>
                        </a:solidFill>
                        <a:latin typeface="Cambria Math" panose="02040503050406030204" pitchFamily="18" charset="0"/>
                      </a:rPr>
                      <m:t>𝛼</m:t>
                    </m:r>
                    <m:r>
                      <a:rPr lang="en-US" sz="1350" i="1">
                        <a:solidFill>
                          <a:srgbClr val="FF0000"/>
                        </a:solidFill>
                        <a:latin typeface="Cambria Math" panose="02040503050406030204" pitchFamily="18" charset="0"/>
                      </a:rPr>
                      <m:t>∈[0,1]</m:t>
                    </m:r>
                  </m:oMath>
                </a14:m>
                <a:r>
                  <a:rPr lang="en-US" sz="1350" dirty="0">
                    <a:solidFill>
                      <a:srgbClr val="FF0000"/>
                    </a:solidFill>
                  </a:rPr>
                  <a:t>  </a:t>
                </a:r>
              </a:p>
            </p:txBody>
          </p:sp>
        </mc:Choice>
        <mc:Fallback>
          <p:sp>
            <p:nvSpPr>
              <p:cNvPr id="10" name="TextBox 9">
                <a:extLst>
                  <a:ext uri="{FF2B5EF4-FFF2-40B4-BE49-F238E27FC236}">
                    <a16:creationId xmlns:a16="http://schemas.microsoft.com/office/drawing/2014/main" id="{9F7FD9DB-6ECD-4878-B78A-BC2768DF7C99}"/>
                  </a:ext>
                </a:extLst>
              </p:cNvPr>
              <p:cNvSpPr txBox="1">
                <a:spLocks noRot="1" noChangeAspect="1" noMove="1" noResize="1" noEditPoints="1" noAdjustHandles="1" noChangeArrowheads="1" noChangeShapeType="1" noTextEdit="1"/>
              </p:cNvSpPr>
              <p:nvPr/>
            </p:nvSpPr>
            <p:spPr>
              <a:xfrm>
                <a:off x="3332961" y="665425"/>
                <a:ext cx="1971886" cy="300082"/>
              </a:xfrm>
              <a:prstGeom prst="rect">
                <a:avLst/>
              </a:prstGeom>
              <a:blipFill>
                <a:blip r:embed="rId6"/>
                <a:stretch>
                  <a:fillRect l="-929" t="-2041" b="-20408"/>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9A37B12F-BE65-413C-824A-02FFB4031328}"/>
              </a:ext>
            </a:extLst>
          </p:cNvPr>
          <p:cNvCxnSpPr/>
          <p:nvPr/>
        </p:nvCxnSpPr>
        <p:spPr>
          <a:xfrm>
            <a:off x="3155936" y="1017349"/>
            <a:ext cx="206816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73228CD8-B310-4160-A032-F9924DA73626}"/>
              </a:ext>
            </a:extLst>
          </p:cNvPr>
          <p:cNvCxnSpPr>
            <a:cxnSpLocks/>
          </p:cNvCxnSpPr>
          <p:nvPr/>
        </p:nvCxnSpPr>
        <p:spPr>
          <a:xfrm>
            <a:off x="5224096" y="1017350"/>
            <a:ext cx="0" cy="4396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288CE301-2FFB-4EBA-BC06-9F9397C5E41A}"/>
                  </a:ext>
                </a:extLst>
              </p:cNvPr>
              <p:cNvSpPr txBox="1"/>
              <p:nvPr/>
            </p:nvSpPr>
            <p:spPr>
              <a:xfrm>
                <a:off x="6275517" y="696462"/>
                <a:ext cx="2085186" cy="300082"/>
              </a:xfrm>
              <a:prstGeom prst="rect">
                <a:avLst/>
              </a:prstGeom>
              <a:noFill/>
            </p:spPr>
            <p:txBody>
              <a:bodyPr wrap="none" rtlCol="0">
                <a:spAutoFit/>
              </a:bodyPr>
              <a:lstStyle/>
              <a:p>
                <a:r>
                  <a:rPr lang="en-US" sz="1350" dirty="0">
                    <a:solidFill>
                      <a:srgbClr val="FF0000"/>
                    </a:solidFill>
                  </a:rPr>
                  <a:t>Discount factor,  </a:t>
                </a:r>
                <a14:m>
                  <m:oMath xmlns:m="http://schemas.openxmlformats.org/officeDocument/2006/math">
                    <m:r>
                      <a:rPr lang="en-US" sz="1350" i="1">
                        <a:solidFill>
                          <a:srgbClr val="FF0000"/>
                        </a:solidFill>
                        <a:latin typeface="Cambria Math" panose="02040503050406030204" pitchFamily="18" charset="0"/>
                      </a:rPr>
                      <m:t>𝛾</m:t>
                    </m:r>
                    <m:r>
                      <a:rPr lang="en-US" sz="1350" i="1">
                        <a:solidFill>
                          <a:srgbClr val="FF0000"/>
                        </a:solidFill>
                        <a:latin typeface="Cambria Math" panose="02040503050406030204" pitchFamily="18" charset="0"/>
                      </a:rPr>
                      <m:t>∈[0,1]</m:t>
                    </m:r>
                  </m:oMath>
                </a14:m>
                <a:r>
                  <a:rPr lang="en-US" sz="1350" dirty="0">
                    <a:solidFill>
                      <a:srgbClr val="FF0000"/>
                    </a:solidFill>
                  </a:rPr>
                  <a:t>  </a:t>
                </a:r>
              </a:p>
            </p:txBody>
          </p:sp>
        </mc:Choice>
        <mc:Fallback>
          <p:sp>
            <p:nvSpPr>
              <p:cNvPr id="14" name="TextBox 13">
                <a:extLst>
                  <a:ext uri="{FF2B5EF4-FFF2-40B4-BE49-F238E27FC236}">
                    <a16:creationId xmlns:a16="http://schemas.microsoft.com/office/drawing/2014/main" id="{288CE301-2FFB-4EBA-BC06-9F9397C5E41A}"/>
                  </a:ext>
                </a:extLst>
              </p:cNvPr>
              <p:cNvSpPr txBox="1">
                <a:spLocks noRot="1" noChangeAspect="1" noMove="1" noResize="1" noEditPoints="1" noAdjustHandles="1" noChangeArrowheads="1" noChangeShapeType="1" noTextEdit="1"/>
              </p:cNvSpPr>
              <p:nvPr/>
            </p:nvSpPr>
            <p:spPr>
              <a:xfrm>
                <a:off x="6275517" y="696462"/>
                <a:ext cx="2085186" cy="300082"/>
              </a:xfrm>
              <a:prstGeom prst="rect">
                <a:avLst/>
              </a:prstGeom>
              <a:blipFill>
                <a:blip r:embed="rId7"/>
                <a:stretch>
                  <a:fillRect l="-583" t="-2041" b="-2040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EC78C586-75C0-4200-A207-05579933391B}"/>
              </a:ext>
            </a:extLst>
          </p:cNvPr>
          <p:cNvCxnSpPr>
            <a:cxnSpLocks/>
          </p:cNvCxnSpPr>
          <p:nvPr/>
        </p:nvCxnSpPr>
        <p:spPr>
          <a:xfrm>
            <a:off x="6199321" y="911418"/>
            <a:ext cx="0" cy="5695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6" name="Picture 15">
            <a:extLst>
              <a:ext uri="{FF2B5EF4-FFF2-40B4-BE49-F238E27FC236}">
                <a16:creationId xmlns:a16="http://schemas.microsoft.com/office/drawing/2014/main" id="{F209ADCB-248E-6347-976F-6F6580F4C046}"/>
              </a:ext>
            </a:extLst>
          </p:cNvPr>
          <p:cNvPicPr>
            <a:picLocks noChangeAspect="1"/>
          </p:cNvPicPr>
          <p:nvPr/>
        </p:nvPicPr>
        <p:blipFill rotWithShape="1">
          <a:blip r:embed="rId8"/>
          <a:srcRect l="33128" t="33493" r="33426" b="33584"/>
          <a:stretch/>
        </p:blipFill>
        <p:spPr>
          <a:xfrm>
            <a:off x="1325091" y="3277304"/>
            <a:ext cx="1881769" cy="1505414"/>
          </a:xfrm>
          <a:prstGeom prst="rect">
            <a:avLst/>
          </a:prstGeom>
        </p:spPr>
      </p:pic>
      <p:pic>
        <p:nvPicPr>
          <p:cNvPr id="17" name="Picture 2" descr="https://sandpit.bmj.com/graphics/2016/sepsisSOTA/sepsis-v13.png">
            <a:extLst>
              <a:ext uri="{FF2B5EF4-FFF2-40B4-BE49-F238E27FC236}">
                <a16:creationId xmlns:a16="http://schemas.microsoft.com/office/drawing/2014/main" id="{EFAF23C5-BCDF-F440-8EEA-5AFD99FDA5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35471" y="3425367"/>
            <a:ext cx="2187357" cy="135616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artificial pancreas">
            <a:extLst>
              <a:ext uri="{FF2B5EF4-FFF2-40B4-BE49-F238E27FC236}">
                <a16:creationId xmlns:a16="http://schemas.microsoft.com/office/drawing/2014/main" id="{854D4A25-3D9D-144F-88BB-76AD75EE7C9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92530" y="3498579"/>
            <a:ext cx="2443712" cy="1282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1620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88678F0-E4DB-438E-8610-2D47E7388364}"/>
                  </a:ext>
                </a:extLst>
              </p:cNvPr>
              <p:cNvSpPr txBox="1"/>
              <p:nvPr/>
            </p:nvSpPr>
            <p:spPr>
              <a:xfrm>
                <a:off x="666017" y="985459"/>
                <a:ext cx="7926266" cy="4359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100" i="1">
                              <a:latin typeface="Cambria Math" panose="02040503050406030204" pitchFamily="18" charset="0"/>
                            </a:rPr>
                          </m:ctrlPr>
                        </m:sSupPr>
                        <m:e>
                          <m:r>
                            <a:rPr lang="en-US" sz="2100" i="1">
                              <a:latin typeface="Cambria Math" panose="02040503050406030204" pitchFamily="18" charset="0"/>
                            </a:rPr>
                            <m:t>𝑄</m:t>
                          </m:r>
                        </m:e>
                        <m:sup>
                          <m:r>
                            <a:rPr lang="en-US" sz="2100" i="1">
                              <a:latin typeface="Cambria Math" panose="02040503050406030204" pitchFamily="18" charset="0"/>
                            </a:rPr>
                            <m:t>𝑛𝑒𝑤</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d>
                      <m:r>
                        <a:rPr lang="en-US" sz="2100" i="1">
                          <a:latin typeface="Cambria Math" panose="02040503050406030204" pitchFamily="18" charset="0"/>
                        </a:rPr>
                        <m:t>←</m:t>
                      </m:r>
                      <m:d>
                        <m:dPr>
                          <m:ctrlPr>
                            <a:rPr lang="en-US" sz="2100" i="1">
                              <a:latin typeface="Cambria Math" panose="02040503050406030204" pitchFamily="18" charset="0"/>
                            </a:rPr>
                          </m:ctrlPr>
                        </m:dPr>
                        <m:e>
                          <m:r>
                            <a:rPr lang="en-US" sz="2100" i="1">
                              <a:latin typeface="Cambria Math" panose="02040503050406030204" pitchFamily="18" charset="0"/>
                            </a:rPr>
                            <m:t>1−</m:t>
                          </m:r>
                          <m:r>
                            <a:rPr lang="en-US" sz="2100" i="1">
                              <a:latin typeface="Cambria Math" panose="02040503050406030204" pitchFamily="18" charset="0"/>
                            </a:rPr>
                            <m:t>𝛼</m:t>
                          </m:r>
                        </m:e>
                      </m:d>
                      <m:r>
                        <a:rPr lang="en-US" sz="2100" i="1">
                          <a:latin typeface="Cambria Math" panose="02040503050406030204" pitchFamily="18" charset="0"/>
                        </a:rPr>
                        <m:t>⋅</m:t>
                      </m:r>
                      <m:sSup>
                        <m:sSupPr>
                          <m:ctrlPr>
                            <a:rPr lang="en-US" sz="2100" i="1">
                              <a:latin typeface="Cambria Math" panose="02040503050406030204" pitchFamily="18" charset="0"/>
                            </a:rPr>
                          </m:ctrlPr>
                        </m:sSupPr>
                        <m:e>
                          <m:r>
                            <a:rPr lang="en-US" sz="2100" i="1">
                              <a:latin typeface="Cambria Math" panose="02040503050406030204" pitchFamily="18" charset="0"/>
                            </a:rPr>
                            <m:t>𝑄</m:t>
                          </m:r>
                        </m:e>
                        <m:sup>
                          <m:r>
                            <a:rPr lang="en-US" sz="2100" i="1">
                              <a:latin typeface="Cambria Math" panose="02040503050406030204" pitchFamily="18" charset="0"/>
                            </a:rPr>
                            <m:t>𝑜𝑙𝑑</m:t>
                          </m:r>
                        </m:sup>
                      </m:sSup>
                      <m:d>
                        <m:dPr>
                          <m:ctrlPr>
                            <a:rPr lang="en-US" sz="2100" i="1">
                              <a:latin typeface="Cambria Math" panose="02040503050406030204" pitchFamily="18" charset="0"/>
                            </a:rPr>
                          </m:ctrlPr>
                        </m:dPr>
                        <m:e>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sub>
                          </m:sSub>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𝑎</m:t>
                              </m:r>
                            </m:e>
                            <m:sub>
                              <m:r>
                                <a:rPr lang="en-US" sz="2100" i="1">
                                  <a:latin typeface="Cambria Math" panose="02040503050406030204" pitchFamily="18" charset="0"/>
                                </a:rPr>
                                <m:t>𝑡</m:t>
                              </m:r>
                            </m:sub>
                          </m:sSub>
                        </m:e>
                      </m:d>
                      <m:r>
                        <a:rPr lang="en-US" sz="2100" i="1">
                          <a:latin typeface="Cambria Math" panose="02040503050406030204" pitchFamily="18" charset="0"/>
                        </a:rPr>
                        <m:t>+</m:t>
                      </m:r>
                      <m:r>
                        <a:rPr lang="en-US" sz="2100" i="1">
                          <a:latin typeface="Cambria Math" panose="02040503050406030204" pitchFamily="18" charset="0"/>
                        </a:rPr>
                        <m:t>𝛼</m:t>
                      </m:r>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𝑟</m:t>
                          </m:r>
                        </m:e>
                        <m:sub>
                          <m:r>
                            <a:rPr lang="en-US" sz="2100" i="1">
                              <a:latin typeface="Cambria Math" panose="02040503050406030204" pitchFamily="18" charset="0"/>
                            </a:rPr>
                            <m:t>𝑡</m:t>
                          </m:r>
                        </m:sub>
                      </m:sSub>
                      <m:r>
                        <a:rPr lang="en-US" sz="2100" i="1">
                          <a:latin typeface="Cambria Math" panose="02040503050406030204" pitchFamily="18" charset="0"/>
                        </a:rPr>
                        <m:t>+</m:t>
                      </m:r>
                      <m:r>
                        <a:rPr lang="en-US" sz="2100" i="1">
                          <a:latin typeface="Cambria Math" panose="02040503050406030204" pitchFamily="18" charset="0"/>
                        </a:rPr>
                        <m:t>𝛾</m:t>
                      </m:r>
                      <m:r>
                        <a:rPr lang="en-US" sz="2100" i="1">
                          <a:latin typeface="Cambria Math" panose="02040503050406030204" pitchFamily="18" charset="0"/>
                        </a:rPr>
                        <m:t>⋅</m:t>
                      </m:r>
                      <m:func>
                        <m:funcPr>
                          <m:ctrlPr>
                            <a:rPr lang="en-US" sz="2100" i="1">
                              <a:latin typeface="Cambria Math" panose="02040503050406030204" pitchFamily="18" charset="0"/>
                            </a:rPr>
                          </m:ctrlPr>
                        </m:funcPr>
                        <m:fName>
                          <m:limLow>
                            <m:limLowPr>
                              <m:ctrlPr>
                                <a:rPr lang="en-US" sz="2100" i="1">
                                  <a:latin typeface="Cambria Math" panose="02040503050406030204" pitchFamily="18" charset="0"/>
                                </a:rPr>
                              </m:ctrlPr>
                            </m:limLowPr>
                            <m:e>
                              <m:r>
                                <m:rPr>
                                  <m:sty m:val="p"/>
                                </m:rPr>
                                <a:rPr lang="en-US" sz="2100">
                                  <a:latin typeface="Cambria Math" panose="02040503050406030204" pitchFamily="18" charset="0"/>
                                </a:rPr>
                                <m:t>max</m:t>
                              </m:r>
                            </m:e>
                            <m:lim>
                              <m:r>
                                <a:rPr lang="en-US" sz="2100" i="1">
                                  <a:latin typeface="Cambria Math" panose="02040503050406030204" pitchFamily="18" charset="0"/>
                                </a:rPr>
                                <m:t>𝑎</m:t>
                              </m:r>
                            </m:lim>
                          </m:limLow>
                        </m:fName>
                        <m:e>
                          <m:sSup>
                            <m:sSupPr>
                              <m:ctrlPr>
                                <a:rPr lang="en-US" sz="2100" i="1">
                                  <a:latin typeface="Cambria Math" panose="02040503050406030204" pitchFamily="18" charset="0"/>
                                </a:rPr>
                              </m:ctrlPr>
                            </m:sSupPr>
                            <m:e>
                              <m:r>
                                <a:rPr lang="en-US" sz="2100" i="1">
                                  <a:latin typeface="Cambria Math" panose="02040503050406030204" pitchFamily="18" charset="0"/>
                                </a:rPr>
                                <m:t>𝑄</m:t>
                              </m:r>
                            </m:e>
                            <m:sup>
                              <m:r>
                                <a:rPr lang="en-US" sz="2100" i="1">
                                  <a:latin typeface="Cambria Math" panose="02040503050406030204" pitchFamily="18" charset="0"/>
                                </a:rPr>
                                <m:t>𝑜𝑙𝑑</m:t>
                              </m:r>
                            </m:sup>
                          </m:sSup>
                          <m:r>
                            <a:rPr lang="en-US" sz="2100" i="1">
                              <a:latin typeface="Cambria Math" panose="02040503050406030204" pitchFamily="18" charset="0"/>
                            </a:rPr>
                            <m:t>(</m:t>
                          </m:r>
                          <m:sSub>
                            <m:sSubPr>
                              <m:ctrlPr>
                                <a:rPr lang="en-US" sz="2100" i="1">
                                  <a:latin typeface="Cambria Math" panose="02040503050406030204" pitchFamily="18" charset="0"/>
                                </a:rPr>
                              </m:ctrlPr>
                            </m:sSubPr>
                            <m:e>
                              <m:r>
                                <a:rPr lang="en-US" sz="2100" i="1">
                                  <a:latin typeface="Cambria Math" panose="02040503050406030204" pitchFamily="18" charset="0"/>
                                </a:rPr>
                                <m:t>𝑠</m:t>
                              </m:r>
                            </m:e>
                            <m:sub>
                              <m:r>
                                <a:rPr lang="en-US" sz="2100" i="1">
                                  <a:latin typeface="Cambria Math" panose="02040503050406030204" pitchFamily="18" charset="0"/>
                                </a:rPr>
                                <m:t>𝑡</m:t>
                              </m:r>
                              <m:r>
                                <a:rPr lang="en-US" sz="2100" i="1">
                                  <a:latin typeface="Cambria Math" panose="02040503050406030204" pitchFamily="18" charset="0"/>
                                </a:rPr>
                                <m:t>+1</m:t>
                              </m:r>
                            </m:sub>
                          </m:sSub>
                          <m:r>
                            <a:rPr lang="en-US" sz="2100" i="1">
                              <a:latin typeface="Cambria Math" panose="02040503050406030204" pitchFamily="18" charset="0"/>
                            </a:rPr>
                            <m:t>,</m:t>
                          </m:r>
                          <m:r>
                            <a:rPr lang="en-US" sz="2100" i="1">
                              <a:latin typeface="Cambria Math" panose="02040503050406030204" pitchFamily="18" charset="0"/>
                            </a:rPr>
                            <m:t>𝑎</m:t>
                          </m:r>
                          <m:r>
                            <a:rPr lang="en-US" sz="2100" i="1">
                              <a:latin typeface="Cambria Math" panose="02040503050406030204" pitchFamily="18" charset="0"/>
                            </a:rPr>
                            <m:t>)]</m:t>
                          </m:r>
                        </m:e>
                      </m:func>
                    </m:oMath>
                  </m:oMathPara>
                </a14:m>
                <a:endParaRPr lang="en-US" sz="2100" dirty="0"/>
              </a:p>
            </p:txBody>
          </p:sp>
        </mc:Choice>
        <mc:Fallback xmlns="">
          <p:sp>
            <p:nvSpPr>
              <p:cNvPr id="2" name="TextBox 1">
                <a:extLst>
                  <a:ext uri="{FF2B5EF4-FFF2-40B4-BE49-F238E27FC236}">
                    <a16:creationId xmlns:a16="http://schemas.microsoft.com/office/drawing/2014/main" id="{688678F0-E4DB-438E-8610-2D47E7388364}"/>
                  </a:ext>
                </a:extLst>
              </p:cNvPr>
              <p:cNvSpPr txBox="1">
                <a:spLocks noRot="1" noChangeAspect="1" noMove="1" noResize="1" noEditPoints="1" noAdjustHandles="1" noChangeArrowheads="1" noChangeShapeType="1" noTextEdit="1"/>
              </p:cNvSpPr>
              <p:nvPr/>
            </p:nvSpPr>
            <p:spPr>
              <a:xfrm>
                <a:off x="666017" y="985459"/>
                <a:ext cx="7926266" cy="435953"/>
              </a:xfrm>
              <a:prstGeom prst="rect">
                <a:avLst/>
              </a:prstGeom>
              <a:blipFill>
                <a:blip r:embed="rId3"/>
                <a:stretch>
                  <a:fillRect l="-923" r="-923" b="-11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219B28-AD3B-4ECB-8B92-260238A58473}"/>
                  </a:ext>
                </a:extLst>
              </p:cNvPr>
              <p:cNvSpPr txBox="1"/>
              <p:nvPr/>
            </p:nvSpPr>
            <p:spPr>
              <a:xfrm>
                <a:off x="2346313" y="70321"/>
                <a:ext cx="4565673" cy="415498"/>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r>
                        <a:rPr lang="en-US" sz="2100" b="1" i="0" dirty="0" smtClean="0">
                          <a:solidFill>
                            <a:prstClr val="black"/>
                          </a:solidFill>
                          <a:latin typeface="Cambria Math" panose="02040503050406030204" pitchFamily="18" charset="0"/>
                        </a:rPr>
                        <m:t>𝐋𝐢𝐦𝐢𝐭𝐚𝐭𝐢𝐨𝐧𝐬</m:t>
                      </m:r>
                      <m:r>
                        <a:rPr lang="en-US" sz="2100" b="1" i="0" dirty="0" smtClean="0">
                          <a:solidFill>
                            <a:prstClr val="black"/>
                          </a:solidFill>
                          <a:latin typeface="Cambria Math" panose="02040503050406030204" pitchFamily="18" charset="0"/>
                        </a:rPr>
                        <m:t> </m:t>
                      </m:r>
                      <m:r>
                        <a:rPr lang="en-US" sz="2100" b="1" i="0" dirty="0" smtClean="0">
                          <a:solidFill>
                            <a:prstClr val="black"/>
                          </a:solidFill>
                          <a:latin typeface="Cambria Math" panose="02040503050406030204" pitchFamily="18" charset="0"/>
                        </a:rPr>
                        <m:t>𝐨𝐟</m:t>
                      </m:r>
                      <m:r>
                        <a:rPr lang="en-US" sz="2100" b="1" i="0" dirty="0" smtClean="0">
                          <a:solidFill>
                            <a:prstClr val="black"/>
                          </a:solidFill>
                          <a:latin typeface="Cambria Math" panose="02040503050406030204" pitchFamily="18" charset="0"/>
                        </a:rPr>
                        <m:t> </m:t>
                      </m:r>
                      <m:r>
                        <a:rPr lang="en-US" sz="2100" b="1" i="0" dirty="0" smtClean="0">
                          <a:solidFill>
                            <a:prstClr val="black"/>
                          </a:solidFill>
                          <a:latin typeface="Cambria Math" panose="02040503050406030204" pitchFamily="18" charset="0"/>
                        </a:rPr>
                        <m:t>𝐓𝐚𝐛𝐮𝐥𝐚𝐫</m:t>
                      </m:r>
                      <m:r>
                        <a:rPr lang="en-US" sz="2100" b="1" i="0" dirty="0" smtClean="0">
                          <a:solidFill>
                            <a:prstClr val="black"/>
                          </a:solidFill>
                          <a:latin typeface="Cambria Math" panose="02040503050406030204" pitchFamily="18" charset="0"/>
                        </a:rPr>
                        <m:t> </m:t>
                      </m:r>
                      <m:r>
                        <a:rPr lang="en-US" sz="2100" b="1" i="0" dirty="0" smtClean="0">
                          <a:solidFill>
                            <a:prstClr val="black"/>
                          </a:solidFill>
                          <a:latin typeface="Cambria Math" panose="02040503050406030204" pitchFamily="18" charset="0"/>
                        </a:rPr>
                        <m:t>𝐐</m:t>
                      </m:r>
                      <m:r>
                        <a:rPr lang="en-US" sz="2100" b="1" i="0" dirty="0" smtClean="0">
                          <a:solidFill>
                            <a:prstClr val="black"/>
                          </a:solidFill>
                          <a:latin typeface="Cambria Math" panose="02040503050406030204" pitchFamily="18" charset="0"/>
                        </a:rPr>
                        <m:t> </m:t>
                      </m:r>
                      <m:r>
                        <a:rPr lang="en-US" sz="2100" b="1" i="0" dirty="0" smtClean="0">
                          <a:solidFill>
                            <a:prstClr val="black"/>
                          </a:solidFill>
                          <a:latin typeface="Cambria Math" panose="02040503050406030204" pitchFamily="18" charset="0"/>
                        </a:rPr>
                        <m:t>𝐋𝐞𝐚𝐫𝐧𝐢𝐧𝐠</m:t>
                      </m:r>
                    </m:oMath>
                  </m:oMathPara>
                </a14:m>
                <a:endParaRPr lang="en-US" sz="2100" b="1" dirty="0">
                  <a:solidFill>
                    <a:prstClr val="black"/>
                  </a:solidFill>
                  <a:latin typeface="Calibri" panose="020F0502020204030204"/>
                </a:endParaRPr>
              </a:p>
            </p:txBody>
          </p:sp>
        </mc:Choice>
        <mc:Fallback xmlns="">
          <p:sp>
            <p:nvSpPr>
              <p:cNvPr id="3" name="TextBox 2">
                <a:extLst>
                  <a:ext uri="{FF2B5EF4-FFF2-40B4-BE49-F238E27FC236}">
                    <a16:creationId xmlns:a16="http://schemas.microsoft.com/office/drawing/2014/main" id="{F5219B28-AD3B-4ECB-8B92-260238A58473}"/>
                  </a:ext>
                </a:extLst>
              </p:cNvPr>
              <p:cNvSpPr txBox="1">
                <a:spLocks noRot="1" noChangeAspect="1" noMove="1" noResize="1" noEditPoints="1" noAdjustHandles="1" noChangeArrowheads="1" noChangeShapeType="1" noTextEdit="1"/>
              </p:cNvSpPr>
              <p:nvPr/>
            </p:nvSpPr>
            <p:spPr>
              <a:xfrm>
                <a:off x="2346313" y="70321"/>
                <a:ext cx="4565673" cy="415498"/>
              </a:xfrm>
              <a:prstGeom prst="rect">
                <a:avLst/>
              </a:prstGeom>
              <a:blipFill>
                <a:blip r:embed="rId4"/>
                <a:stretch>
                  <a:fillRect b="-1323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32D2CB6-DDBD-44F1-99BD-B46525EE6C9F}"/>
              </a:ext>
            </a:extLst>
          </p:cNvPr>
          <p:cNvSpPr txBox="1"/>
          <p:nvPr/>
        </p:nvSpPr>
        <p:spPr>
          <a:xfrm>
            <a:off x="406831" y="1917212"/>
            <a:ext cx="2299091" cy="2169825"/>
          </a:xfrm>
          <a:prstGeom prst="rect">
            <a:avLst/>
          </a:prstGeom>
          <a:noFill/>
        </p:spPr>
        <p:txBody>
          <a:bodyPr wrap="none" rtlCol="0">
            <a:spAutoFit/>
          </a:bodyPr>
          <a:lstStyle/>
          <a:p>
            <a:pPr marL="214313" indent="-214313">
              <a:buFont typeface="Wingdings" panose="05000000000000000000" pitchFamily="2" charset="2"/>
              <a:buChar char="q"/>
            </a:pPr>
            <a:r>
              <a:rPr lang="en-US" sz="1350" dirty="0"/>
              <a:t>Simple update rule, but …..</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endParaRPr lang="en-US" sz="1350" dirty="0"/>
          </a:p>
          <a:p>
            <a:endParaRPr lang="en-US" sz="1350" dirty="0"/>
          </a:p>
          <a:p>
            <a:endParaRPr lang="en-US" sz="1350" dirty="0"/>
          </a:p>
          <a:p>
            <a:endParaRPr lang="en-US" sz="1350" dirty="0"/>
          </a:p>
          <a:p>
            <a:pPr marL="214313" indent="-214313">
              <a:buFont typeface="Wingdings" panose="05000000000000000000" pitchFamily="2" charset="2"/>
              <a:buChar char="q"/>
            </a:pPr>
            <a:endParaRPr lang="en-US" sz="1350" dirty="0"/>
          </a:p>
          <a:p>
            <a:endParaRPr lang="en-US" sz="1350" dirty="0"/>
          </a:p>
        </p:txBody>
      </p:sp>
      <p:sp>
        <p:nvSpPr>
          <p:cNvPr id="5" name="TextBox 4">
            <a:extLst>
              <a:ext uri="{FF2B5EF4-FFF2-40B4-BE49-F238E27FC236}">
                <a16:creationId xmlns:a16="http://schemas.microsoft.com/office/drawing/2014/main" id="{FB8B35C0-7E68-4990-8E7D-87EC62816A87}"/>
              </a:ext>
            </a:extLst>
          </p:cNvPr>
          <p:cNvSpPr txBox="1"/>
          <p:nvPr/>
        </p:nvSpPr>
        <p:spPr>
          <a:xfrm>
            <a:off x="1894668" y="2836190"/>
            <a:ext cx="6348789" cy="1338828"/>
          </a:xfrm>
          <a:prstGeom prst="rect">
            <a:avLst/>
          </a:prstGeom>
          <a:noFill/>
        </p:spPr>
        <p:txBody>
          <a:bodyPr wrap="none" rtlCol="0">
            <a:spAutoFit/>
          </a:bodyPr>
          <a:lstStyle/>
          <a:p>
            <a:pPr marL="214313" indent="-214313">
              <a:buFont typeface="Wingdings" panose="05000000000000000000" pitchFamily="2" charset="2"/>
              <a:buChar char="§"/>
            </a:pPr>
            <a:r>
              <a:rPr lang="en-US" sz="1350" dirty="0"/>
              <a:t> The Q function is stored as a table/matrix, which is impractical when considering</a:t>
            </a:r>
          </a:p>
          <a:p>
            <a:r>
              <a:rPr lang="en-US" sz="1350" dirty="0"/>
              <a:t>       a large number of states and actions</a:t>
            </a:r>
          </a:p>
          <a:p>
            <a:endParaRPr lang="en-US" sz="1350" dirty="0"/>
          </a:p>
          <a:p>
            <a:endParaRPr lang="en-US" sz="1350" dirty="0"/>
          </a:p>
          <a:p>
            <a:pPr marL="214313" indent="-214313">
              <a:buFont typeface="Wingdings" panose="05000000000000000000" pitchFamily="2" charset="2"/>
              <a:buChar char="§"/>
            </a:pPr>
            <a:r>
              <a:rPr lang="en-US" sz="1350" dirty="0"/>
              <a:t>No real capacity to generalize across sequence types, because the tabular Q function</a:t>
            </a:r>
          </a:p>
          <a:p>
            <a:r>
              <a:rPr lang="en-US" sz="1350" dirty="0"/>
              <a:t>      does not have a functional form</a:t>
            </a:r>
          </a:p>
        </p:txBody>
      </p:sp>
    </p:spTree>
    <p:extLst>
      <p:ext uri="{BB962C8B-B14F-4D97-AF65-F5344CB8AC3E}">
        <p14:creationId xmlns:p14="http://schemas.microsoft.com/office/powerpoint/2010/main" val="26708947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1B3005-BBA7-4398-A195-327E95796C35}"/>
              </a:ext>
            </a:extLst>
          </p:cNvPr>
          <p:cNvSpPr txBox="1"/>
          <p:nvPr/>
        </p:nvSpPr>
        <p:spPr>
          <a:xfrm>
            <a:off x="897180" y="25629"/>
            <a:ext cx="7574253" cy="415498"/>
          </a:xfrm>
          <a:prstGeom prst="rect">
            <a:avLst/>
          </a:prstGeom>
          <a:noFill/>
        </p:spPr>
        <p:txBody>
          <a:bodyPr wrap="none" rtlCol="0">
            <a:spAutoFit/>
          </a:bodyPr>
          <a:lstStyle/>
          <a:p>
            <a:pPr defTabSz="685800">
              <a:defRPr/>
            </a:pPr>
            <a:r>
              <a:rPr lang="en-US" sz="2100" b="1" dirty="0" smtClean="0">
                <a:solidFill>
                  <a:prstClr val="black"/>
                </a:solidFill>
              </a:rPr>
              <a:t>Deep Q Learning: Represent Q Function as a Deep Neural Network</a:t>
            </a:r>
            <a:endParaRPr lang="en-US" sz="2100" b="1" dirty="0">
              <a:solidFill>
                <a:prstClr val="black"/>
              </a:solidFill>
              <a:latin typeface="Calibri" panose="020F0502020204030204"/>
            </a:endParaRPr>
          </a:p>
        </p:txBody>
      </p:sp>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36EBD6C2-4F97-49AD-B239-120E3B275055}"/>
                  </a:ext>
                </a:extLst>
              </p:cNvPr>
              <p:cNvSpPr txBox="1"/>
              <p:nvPr/>
            </p:nvSpPr>
            <p:spPr>
              <a:xfrm>
                <a:off x="4212310" y="889702"/>
                <a:ext cx="4925696" cy="4347729"/>
              </a:xfrm>
              <a:prstGeom prst="rect">
                <a:avLst/>
              </a:prstGeom>
              <a:noFill/>
            </p:spPr>
            <p:txBody>
              <a:bodyPr wrap="square" rtlCol="0">
                <a:spAutoFit/>
              </a:bodyPr>
              <a:lstStyle/>
              <a:p>
                <a:pPr marL="214313" indent="-214313">
                  <a:buFont typeface="Wingdings" panose="05000000000000000000" pitchFamily="2" charset="2"/>
                  <a:buChar char="q"/>
                </a:pPr>
                <a:r>
                  <a:rPr lang="en-US" sz="1350" dirty="0"/>
                  <a:t>The Q-function modeled via a neural network</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The state is input (e.g., an image with </a:t>
                </a:r>
                <a:r>
                  <a:rPr lang="en-US" sz="1350" i="1" dirty="0"/>
                  <a:t>N</a:t>
                </a:r>
                <a:r>
                  <a:rPr lang="en-US" sz="1350" dirty="0"/>
                  <a:t> pixels), and at the </a:t>
                </a:r>
              </a:p>
              <a:p>
                <a:r>
                  <a:rPr lang="en-US" sz="1350" dirty="0"/>
                  <a:t>      output we model the Q-function </a:t>
                </a:r>
                <a14:m>
                  <m:oMath xmlns:m="http://schemas.openxmlformats.org/officeDocument/2006/math">
                    <m:r>
                      <a:rPr lang="en-US" sz="1350" i="1">
                        <a:latin typeface="Cambria Math" panose="02040503050406030204" pitchFamily="18" charset="0"/>
                      </a:rPr>
                      <m:t>𝑄</m:t>
                    </m:r>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oMath>
                </a14:m>
                <a:r>
                  <a:rPr lang="en-US" sz="1350" dirty="0"/>
                  <a:t> for each possible action</a:t>
                </a:r>
              </a:p>
              <a:p>
                <a:endParaRPr lang="en-US" sz="1350" dirty="0"/>
              </a:p>
              <a:p>
                <a:endParaRPr lang="en-US" sz="1350" dirty="0"/>
              </a:p>
              <a:p>
                <a:endParaRPr lang="en-US" sz="1350" dirty="0"/>
              </a:p>
              <a:p>
                <a:pPr marL="214313" indent="-214313">
                  <a:buFont typeface="Wingdings" panose="05000000000000000000" pitchFamily="2" charset="2"/>
                  <a:buChar char="q"/>
                </a:pPr>
                <a:r>
                  <a:rPr lang="en-US" sz="1350" dirty="0"/>
                  <a:t> Represent the neural network model as </a:t>
                </a:r>
                <a14:m>
                  <m:oMath xmlns:m="http://schemas.openxmlformats.org/officeDocument/2006/math">
                    <m:r>
                      <a:rPr lang="en-US" sz="1350" i="1">
                        <a:latin typeface="Cambria Math" panose="02040503050406030204" pitchFamily="18" charset="0"/>
                      </a:rPr>
                      <m:t>𝑄</m:t>
                    </m:r>
                    <m:d>
                      <m:dPr>
                        <m:ctrlPr>
                          <a:rPr lang="en-US" sz="1350" i="1">
                            <a:latin typeface="Cambria Math" panose="02040503050406030204" pitchFamily="18" charset="0"/>
                          </a:rPr>
                        </m:ctrlPr>
                      </m:dPr>
                      <m:e>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r>
                          <a:rPr lang="en-US" sz="1350" i="1">
                            <a:latin typeface="Cambria Math" panose="02040503050406030204" pitchFamily="18" charset="0"/>
                          </a:rPr>
                          <m:t>𝜃</m:t>
                        </m:r>
                      </m:e>
                    </m:d>
                  </m:oMath>
                </a14:m>
                <a:r>
                  <a:rPr lang="en-US" sz="1350" dirty="0"/>
                  <a:t> where </a:t>
                </a:r>
                <a14:m>
                  <m:oMath xmlns:m="http://schemas.openxmlformats.org/officeDocument/2006/math">
                    <m:r>
                      <a:rPr lang="en-US" sz="1350" i="1">
                        <a:latin typeface="Cambria Math" panose="02040503050406030204" pitchFamily="18" charset="0"/>
                      </a:rPr>
                      <m:t>𝜃</m:t>
                    </m:r>
                  </m:oMath>
                </a14:m>
                <a:r>
                  <a:rPr lang="en-US" sz="1350" dirty="0"/>
                  <a:t>         </a:t>
                </a:r>
              </a:p>
              <a:p>
                <a:r>
                  <a:rPr lang="en-US" sz="1350" dirty="0"/>
                  <a:t>       represent the neural network parameters we wish to learn</a:t>
                </a:r>
              </a:p>
              <a:p>
                <a:endParaRPr lang="en-US" sz="1350" dirty="0"/>
              </a:p>
              <a:p>
                <a:endParaRPr lang="en-US" sz="1350" dirty="0"/>
              </a:p>
              <a:p>
                <a:endParaRPr lang="en-US" sz="1350" dirty="0"/>
              </a:p>
              <a:p>
                <a:pPr marL="214313" indent="-214313">
                  <a:buFont typeface="Wingdings" panose="05000000000000000000" pitchFamily="2" charset="2"/>
                  <a:buChar char="q"/>
                </a:pPr>
                <a:r>
                  <a:rPr lang="en-US" sz="1350" dirty="0"/>
                  <a:t>After we learn </a:t>
                </a:r>
                <a14:m>
                  <m:oMath xmlns:m="http://schemas.openxmlformats.org/officeDocument/2006/math">
                    <m:r>
                      <a:rPr lang="en-US" sz="1350" i="1">
                        <a:latin typeface="Cambria Math" panose="02040503050406030204" pitchFamily="18" charset="0"/>
                      </a:rPr>
                      <m:t>𝜃</m:t>
                    </m:r>
                  </m:oMath>
                </a14:m>
                <a:r>
                  <a:rPr lang="en-US" sz="1350" dirty="0"/>
                  <a:t> the policy is </a:t>
                </a:r>
              </a:p>
              <a:p>
                <a:endParaRPr lang="en-US" sz="1350" dirty="0"/>
              </a:p>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𝜋</m:t>
                      </m:r>
                      <m:d>
                        <m:dPr>
                          <m:ctrlPr>
                            <a:rPr lang="en-US" sz="1350" i="1">
                              <a:latin typeface="Cambria Math" panose="02040503050406030204" pitchFamily="18" charset="0"/>
                            </a:rPr>
                          </m:ctrlPr>
                        </m:dPr>
                        <m:e>
                          <m:r>
                            <a:rPr lang="en-US" sz="1350" i="1">
                              <a:latin typeface="Cambria Math" panose="02040503050406030204" pitchFamily="18" charset="0"/>
                            </a:rPr>
                            <m:t>𝑠</m:t>
                          </m:r>
                        </m:e>
                      </m:d>
                      <m:r>
                        <a:rPr lang="en-US" sz="1350" i="1">
                          <a:latin typeface="Cambria Math" panose="02040503050406030204" pitchFamily="18" charset="0"/>
                        </a:rPr>
                        <m:t>=</m:t>
                      </m:r>
                      <m:limLow>
                        <m:limLowPr>
                          <m:ctrlPr>
                            <a:rPr lang="en-US" sz="1350" i="1">
                              <a:latin typeface="Cambria Math" panose="02040503050406030204" pitchFamily="18" charset="0"/>
                            </a:rPr>
                          </m:ctrlPr>
                        </m:limLowPr>
                        <m:e>
                          <m:r>
                            <m:rPr>
                              <m:sty m:val="p"/>
                            </m:rPr>
                            <a:rPr lang="en-US" sz="1350">
                              <a:latin typeface="Cambria Math" panose="02040503050406030204" pitchFamily="18" charset="0"/>
                            </a:rPr>
                            <m:t>argmax</m:t>
                          </m:r>
                        </m:e>
                        <m:lim>
                          <m:r>
                            <a:rPr lang="en-US" sz="1350" i="1">
                              <a:latin typeface="Cambria Math" panose="02040503050406030204" pitchFamily="18" charset="0"/>
                            </a:rPr>
                            <m:t>𝑎</m:t>
                          </m:r>
                        </m:lim>
                      </m:limLow>
                      <m:r>
                        <a:rPr lang="en-US" sz="1350" i="1">
                          <a:latin typeface="Cambria Math" panose="02040503050406030204" pitchFamily="18" charset="0"/>
                        </a:rPr>
                        <m:t> </m:t>
                      </m:r>
                      <m:r>
                        <a:rPr lang="en-US" sz="1350" i="1">
                          <a:latin typeface="Cambria Math" panose="02040503050406030204" pitchFamily="18" charset="0"/>
                        </a:rPr>
                        <m:t>𝑄</m:t>
                      </m:r>
                      <m:r>
                        <a:rPr lang="en-US" sz="1350" i="1">
                          <a:latin typeface="Cambria Math" panose="02040503050406030204" pitchFamily="18" charset="0"/>
                        </a:rPr>
                        <m:t>(</m:t>
                      </m:r>
                      <m:r>
                        <a:rPr lang="en-US" sz="1350" i="1">
                          <a:latin typeface="Cambria Math" panose="02040503050406030204" pitchFamily="18" charset="0"/>
                        </a:rPr>
                        <m:t>𝑠</m:t>
                      </m:r>
                      <m:r>
                        <a:rPr lang="en-US" sz="1350" i="1">
                          <a:latin typeface="Cambria Math" panose="02040503050406030204" pitchFamily="18" charset="0"/>
                        </a:rPr>
                        <m:t>,</m:t>
                      </m:r>
                      <m:r>
                        <a:rPr lang="en-US" sz="1350" i="1">
                          <a:latin typeface="Cambria Math" panose="02040503050406030204" pitchFamily="18" charset="0"/>
                        </a:rPr>
                        <m:t>𝑎</m:t>
                      </m:r>
                      <m:r>
                        <a:rPr lang="en-US" sz="1350" i="1">
                          <a:latin typeface="Cambria Math" panose="02040503050406030204" pitchFamily="18" charset="0"/>
                        </a:rPr>
                        <m:t>;</m:t>
                      </m:r>
                      <m:r>
                        <a:rPr lang="en-US" sz="1350" i="1">
                          <a:latin typeface="Cambria Math" panose="02040503050406030204" pitchFamily="18" charset="0"/>
                        </a:rPr>
                        <m:t>𝜃</m:t>
                      </m:r>
                      <m:r>
                        <a:rPr lang="en-US" sz="1350" i="1">
                          <a:latin typeface="Cambria Math" panose="02040503050406030204" pitchFamily="18" charset="0"/>
                        </a:rPr>
                        <m:t>)</m:t>
                      </m:r>
                    </m:oMath>
                  </m:oMathPara>
                </a14:m>
                <a:endParaRPr lang="en-US" sz="1350" dirty="0"/>
              </a:p>
              <a:p>
                <a:endParaRPr lang="en-US" sz="1350" dirty="0"/>
              </a:p>
              <a:p>
                <a:endParaRPr lang="en-US" sz="1350" dirty="0"/>
              </a:p>
              <a:p>
                <a:endParaRPr lang="en-US" sz="1350" dirty="0"/>
              </a:p>
            </p:txBody>
          </p:sp>
        </mc:Choice>
        <mc:Fallback xmlns="">
          <p:sp>
            <p:nvSpPr>
              <p:cNvPr id="168" name="TextBox 167">
                <a:extLst>
                  <a:ext uri="{FF2B5EF4-FFF2-40B4-BE49-F238E27FC236}">
                    <a16:creationId xmlns:a16="http://schemas.microsoft.com/office/drawing/2014/main" id="{36EBD6C2-4F97-49AD-B239-120E3B275055}"/>
                  </a:ext>
                </a:extLst>
              </p:cNvPr>
              <p:cNvSpPr txBox="1">
                <a:spLocks noRot="1" noChangeAspect="1" noMove="1" noResize="1" noEditPoints="1" noAdjustHandles="1" noChangeArrowheads="1" noChangeShapeType="1" noTextEdit="1"/>
              </p:cNvSpPr>
              <p:nvPr/>
            </p:nvSpPr>
            <p:spPr>
              <a:xfrm>
                <a:off x="4212310" y="889702"/>
                <a:ext cx="4925696" cy="4347729"/>
              </a:xfrm>
              <a:prstGeom prst="rect">
                <a:avLst/>
              </a:prstGeom>
              <a:blipFill>
                <a:blip r:embed="rId9"/>
                <a:stretch>
                  <a:fillRect l="-124" t="-281"/>
                </a:stretch>
              </a:blipFill>
            </p:spPr>
            <p:txBody>
              <a:bodyPr/>
              <a:lstStyle/>
              <a:p>
                <a:r>
                  <a:rPr lang="en-US">
                    <a:noFill/>
                  </a:rPr>
                  <a:t> </a:t>
                </a:r>
              </a:p>
            </p:txBody>
          </p:sp>
        </mc:Fallback>
      </mc:AlternateContent>
      <p:grpSp>
        <p:nvGrpSpPr>
          <p:cNvPr id="126" name="Group 125">
            <a:extLst>
              <a:ext uri="{FF2B5EF4-FFF2-40B4-BE49-F238E27FC236}">
                <a16:creationId xmlns:a16="http://schemas.microsoft.com/office/drawing/2014/main" id="{F9B16034-5878-484E-8C17-76B82099192F}"/>
              </a:ext>
            </a:extLst>
          </p:cNvPr>
          <p:cNvGrpSpPr/>
          <p:nvPr/>
        </p:nvGrpSpPr>
        <p:grpSpPr>
          <a:xfrm>
            <a:off x="420301" y="589660"/>
            <a:ext cx="3460748" cy="4147759"/>
            <a:chOff x="2039609" y="1468471"/>
            <a:chExt cx="3925723" cy="5302641"/>
          </a:xfrm>
        </p:grpSpPr>
        <p:grpSp>
          <p:nvGrpSpPr>
            <p:cNvPr id="128" name="Group 127">
              <a:extLst>
                <a:ext uri="{FF2B5EF4-FFF2-40B4-BE49-F238E27FC236}">
                  <a16:creationId xmlns:a16="http://schemas.microsoft.com/office/drawing/2014/main" id="{CCE7A6B0-6E6F-4C02-81D6-24B943C3B073}"/>
                </a:ext>
              </a:extLst>
            </p:cNvPr>
            <p:cNvGrpSpPr/>
            <p:nvPr/>
          </p:nvGrpSpPr>
          <p:grpSpPr>
            <a:xfrm>
              <a:off x="2116307" y="6233219"/>
              <a:ext cx="3607064" cy="171267"/>
              <a:chOff x="3715089" y="4094672"/>
              <a:chExt cx="4200452" cy="195089"/>
            </a:xfrm>
          </p:grpSpPr>
          <p:sp>
            <p:nvSpPr>
              <p:cNvPr id="247" name="Oval 246">
                <a:extLst>
                  <a:ext uri="{FF2B5EF4-FFF2-40B4-BE49-F238E27FC236}">
                    <a16:creationId xmlns:a16="http://schemas.microsoft.com/office/drawing/2014/main" id="{4B9A2EF9-A2F0-44C8-90C7-B5A7E5326C54}"/>
                  </a:ext>
                </a:extLst>
              </p:cNvPr>
              <p:cNvSpPr/>
              <p:nvPr/>
            </p:nvSpPr>
            <p:spPr>
              <a:xfrm>
                <a:off x="3715089"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8" name="Oval 247">
                <a:extLst>
                  <a:ext uri="{FF2B5EF4-FFF2-40B4-BE49-F238E27FC236}">
                    <a16:creationId xmlns:a16="http://schemas.microsoft.com/office/drawing/2014/main" id="{D8D22008-3E84-4711-A20D-4D24307BDB72}"/>
                  </a:ext>
                </a:extLst>
              </p:cNvPr>
              <p:cNvSpPr/>
              <p:nvPr/>
            </p:nvSpPr>
            <p:spPr>
              <a:xfrm>
                <a:off x="3985402"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49" name="Oval 248">
                <a:extLst>
                  <a:ext uri="{FF2B5EF4-FFF2-40B4-BE49-F238E27FC236}">
                    <a16:creationId xmlns:a16="http://schemas.microsoft.com/office/drawing/2014/main" id="{C35B653F-14DF-4093-89AD-9DCD25147718}"/>
                  </a:ext>
                </a:extLst>
              </p:cNvPr>
              <p:cNvSpPr/>
              <p:nvPr/>
            </p:nvSpPr>
            <p:spPr>
              <a:xfrm>
                <a:off x="4255715"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0" name="Oval 249">
                <a:extLst>
                  <a:ext uri="{FF2B5EF4-FFF2-40B4-BE49-F238E27FC236}">
                    <a16:creationId xmlns:a16="http://schemas.microsoft.com/office/drawing/2014/main" id="{8BB34635-2748-4673-BA80-F3A3F4ACCD8B}"/>
                  </a:ext>
                </a:extLst>
              </p:cNvPr>
              <p:cNvSpPr/>
              <p:nvPr/>
            </p:nvSpPr>
            <p:spPr>
              <a:xfrm>
                <a:off x="4497222"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1" name="Oval 250">
                <a:extLst>
                  <a:ext uri="{FF2B5EF4-FFF2-40B4-BE49-F238E27FC236}">
                    <a16:creationId xmlns:a16="http://schemas.microsoft.com/office/drawing/2014/main" id="{DDFF4475-9F0F-46F6-9D25-BC35EED00721}"/>
                  </a:ext>
                </a:extLst>
              </p:cNvPr>
              <p:cNvSpPr/>
              <p:nvPr/>
            </p:nvSpPr>
            <p:spPr>
              <a:xfrm>
                <a:off x="4758906"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2" name="Oval 251">
                <a:extLst>
                  <a:ext uri="{FF2B5EF4-FFF2-40B4-BE49-F238E27FC236}">
                    <a16:creationId xmlns:a16="http://schemas.microsoft.com/office/drawing/2014/main" id="{DD535ABE-CE90-4736-8F5D-DC59B1D4ACC8}"/>
                  </a:ext>
                </a:extLst>
              </p:cNvPr>
              <p:cNvSpPr/>
              <p:nvPr/>
            </p:nvSpPr>
            <p:spPr>
              <a:xfrm>
                <a:off x="5011973"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3" name="Oval 252">
                <a:extLst>
                  <a:ext uri="{FF2B5EF4-FFF2-40B4-BE49-F238E27FC236}">
                    <a16:creationId xmlns:a16="http://schemas.microsoft.com/office/drawing/2014/main" id="{725F0EAF-613A-41C0-8A77-E409D2C9FA4A}"/>
                  </a:ext>
                </a:extLst>
              </p:cNvPr>
              <p:cNvSpPr/>
              <p:nvPr/>
            </p:nvSpPr>
            <p:spPr>
              <a:xfrm>
                <a:off x="5250611"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4" name="Oval 253">
                <a:extLst>
                  <a:ext uri="{FF2B5EF4-FFF2-40B4-BE49-F238E27FC236}">
                    <a16:creationId xmlns:a16="http://schemas.microsoft.com/office/drawing/2014/main" id="{D05012B7-BCC4-4442-8BA8-529F009CDED2}"/>
                  </a:ext>
                </a:extLst>
              </p:cNvPr>
              <p:cNvSpPr/>
              <p:nvPr/>
            </p:nvSpPr>
            <p:spPr>
              <a:xfrm>
                <a:off x="5489249"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5" name="Oval 254">
                <a:extLst>
                  <a:ext uri="{FF2B5EF4-FFF2-40B4-BE49-F238E27FC236}">
                    <a16:creationId xmlns:a16="http://schemas.microsoft.com/office/drawing/2014/main" id="{5967A8B7-154D-4EDA-990C-20874844D506}"/>
                  </a:ext>
                </a:extLst>
              </p:cNvPr>
              <p:cNvSpPr/>
              <p:nvPr/>
            </p:nvSpPr>
            <p:spPr>
              <a:xfrm>
                <a:off x="5719318"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6" name="Oval 255">
                <a:extLst>
                  <a:ext uri="{FF2B5EF4-FFF2-40B4-BE49-F238E27FC236}">
                    <a16:creationId xmlns:a16="http://schemas.microsoft.com/office/drawing/2014/main" id="{A0A8D03F-C24E-411E-B65C-53CBAE18A123}"/>
                  </a:ext>
                </a:extLst>
              </p:cNvPr>
              <p:cNvSpPr/>
              <p:nvPr/>
            </p:nvSpPr>
            <p:spPr>
              <a:xfrm>
                <a:off x="5972385"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7" name="Oval 256">
                <a:extLst>
                  <a:ext uri="{FF2B5EF4-FFF2-40B4-BE49-F238E27FC236}">
                    <a16:creationId xmlns:a16="http://schemas.microsoft.com/office/drawing/2014/main" id="{E2FB03E2-D97F-4EAE-8619-C62231C72F68}"/>
                  </a:ext>
                </a:extLst>
              </p:cNvPr>
              <p:cNvSpPr/>
              <p:nvPr/>
            </p:nvSpPr>
            <p:spPr>
              <a:xfrm>
                <a:off x="6221084"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8" name="Oval 257">
                <a:extLst>
                  <a:ext uri="{FF2B5EF4-FFF2-40B4-BE49-F238E27FC236}">
                    <a16:creationId xmlns:a16="http://schemas.microsoft.com/office/drawing/2014/main" id="{8D6CAC21-D782-4AE0-8287-0F9CA469FE7A}"/>
                  </a:ext>
                </a:extLst>
              </p:cNvPr>
              <p:cNvSpPr/>
              <p:nvPr/>
            </p:nvSpPr>
            <p:spPr>
              <a:xfrm>
                <a:off x="6476988"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59" name="Oval 258">
                <a:extLst>
                  <a:ext uri="{FF2B5EF4-FFF2-40B4-BE49-F238E27FC236}">
                    <a16:creationId xmlns:a16="http://schemas.microsoft.com/office/drawing/2014/main" id="{8171B9C4-A64B-4A5F-B4F9-A7251A4F3D9C}"/>
                  </a:ext>
                </a:extLst>
              </p:cNvPr>
              <p:cNvSpPr/>
              <p:nvPr/>
            </p:nvSpPr>
            <p:spPr>
              <a:xfrm>
                <a:off x="6715626"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0" name="Oval 259">
                <a:extLst>
                  <a:ext uri="{FF2B5EF4-FFF2-40B4-BE49-F238E27FC236}">
                    <a16:creationId xmlns:a16="http://schemas.microsoft.com/office/drawing/2014/main" id="{72FE2BA5-807D-4FC7-99E1-F354D2DE5749}"/>
                  </a:ext>
                </a:extLst>
              </p:cNvPr>
              <p:cNvSpPr/>
              <p:nvPr/>
            </p:nvSpPr>
            <p:spPr>
              <a:xfrm>
                <a:off x="6954264"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1" name="Oval 260">
                <a:extLst>
                  <a:ext uri="{FF2B5EF4-FFF2-40B4-BE49-F238E27FC236}">
                    <a16:creationId xmlns:a16="http://schemas.microsoft.com/office/drawing/2014/main" id="{A703B02D-9E19-4F7D-BFBF-7622FC934FCB}"/>
                  </a:ext>
                </a:extLst>
              </p:cNvPr>
              <p:cNvSpPr/>
              <p:nvPr/>
            </p:nvSpPr>
            <p:spPr>
              <a:xfrm>
                <a:off x="7192902"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62" name="Oval 261">
                <a:extLst>
                  <a:ext uri="{FF2B5EF4-FFF2-40B4-BE49-F238E27FC236}">
                    <a16:creationId xmlns:a16="http://schemas.microsoft.com/office/drawing/2014/main" id="{F483BC1A-6746-4300-B376-52B760079E0C}"/>
                  </a:ext>
                </a:extLst>
              </p:cNvPr>
              <p:cNvSpPr/>
              <p:nvPr/>
            </p:nvSpPr>
            <p:spPr>
              <a:xfrm>
                <a:off x="7431540"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263" name="Picture 262">
                <a:extLst>
                  <a:ext uri="{FF2B5EF4-FFF2-40B4-BE49-F238E27FC236}">
                    <a16:creationId xmlns:a16="http://schemas.microsoft.com/office/drawing/2014/main" id="{6CE5722F-D7A8-49EC-9A1D-ACB5C2CCB324}"/>
                  </a:ext>
                </a:extLst>
              </p:cNvPr>
              <p:cNvPicPr>
                <a:picLocks noChangeAspect="1"/>
              </p:cNvPicPr>
              <p:nvPr/>
            </p:nvPicPr>
            <p:blipFill>
              <a:blip r:embed="rId10"/>
              <a:stretch>
                <a:fillRect/>
              </a:stretch>
            </p:blipFill>
            <p:spPr>
              <a:xfrm>
                <a:off x="7708259" y="4094672"/>
                <a:ext cx="207282" cy="195089"/>
              </a:xfrm>
              <a:prstGeom prst="rect">
                <a:avLst/>
              </a:prstGeom>
            </p:spPr>
          </p:pic>
        </p:grpSp>
        <p:pic>
          <p:nvPicPr>
            <p:cNvPr id="129" name="Picture 128">
              <a:extLst>
                <a:ext uri="{FF2B5EF4-FFF2-40B4-BE49-F238E27FC236}">
                  <a16:creationId xmlns:a16="http://schemas.microsoft.com/office/drawing/2014/main" id="{A0F00A76-ABFA-45F8-B943-F5D332BDC6DC}"/>
                </a:ext>
              </a:extLst>
            </p:cNvPr>
            <p:cNvPicPr>
              <a:picLocks noChangeAspect="1"/>
            </p:cNvPicPr>
            <p:nvPr/>
          </p:nvPicPr>
          <p:blipFill>
            <a:blip r:embed="rId10"/>
            <a:stretch>
              <a:fillRect/>
            </a:stretch>
          </p:blipFill>
          <p:spPr>
            <a:xfrm>
              <a:off x="2698951" y="4871179"/>
              <a:ext cx="178000" cy="171267"/>
            </a:xfrm>
            <a:prstGeom prst="rect">
              <a:avLst/>
            </a:prstGeom>
          </p:spPr>
        </p:pic>
        <p:cxnSp>
          <p:nvCxnSpPr>
            <p:cNvPr id="130" name="Straight Arrow Connector 129">
              <a:extLst>
                <a:ext uri="{FF2B5EF4-FFF2-40B4-BE49-F238E27FC236}">
                  <a16:creationId xmlns:a16="http://schemas.microsoft.com/office/drawing/2014/main" id="{569EB11A-3F0C-415D-ACBB-DB1CF5587F86}"/>
                </a:ext>
              </a:extLst>
            </p:cNvPr>
            <p:cNvCxnSpPr>
              <a:stCxn id="247" idx="0"/>
              <a:endCxn id="129" idx="2"/>
            </p:cNvCxnSpPr>
            <p:nvPr/>
          </p:nvCxnSpPr>
          <p:spPr>
            <a:xfrm flipV="1">
              <a:off x="2200262" y="5042446"/>
              <a:ext cx="587688" cy="1190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7" name="Straight Arrow Connector 136">
              <a:extLst>
                <a:ext uri="{FF2B5EF4-FFF2-40B4-BE49-F238E27FC236}">
                  <a16:creationId xmlns:a16="http://schemas.microsoft.com/office/drawing/2014/main" id="{271A9D52-0AA0-4681-A225-62E765DEBF1C}"/>
                </a:ext>
              </a:extLst>
            </p:cNvPr>
            <p:cNvCxnSpPr>
              <a:cxnSpLocks/>
              <a:stCxn id="248" idx="0"/>
              <a:endCxn id="129" idx="2"/>
            </p:cNvCxnSpPr>
            <p:nvPr/>
          </p:nvCxnSpPr>
          <p:spPr>
            <a:xfrm flipV="1">
              <a:off x="2432389" y="5042446"/>
              <a:ext cx="355562" cy="1190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8" name="Straight Arrow Connector 137">
              <a:extLst>
                <a:ext uri="{FF2B5EF4-FFF2-40B4-BE49-F238E27FC236}">
                  <a16:creationId xmlns:a16="http://schemas.microsoft.com/office/drawing/2014/main" id="{97102F4C-D3A6-49B1-885F-C5B261E20F4C}"/>
                </a:ext>
              </a:extLst>
            </p:cNvPr>
            <p:cNvCxnSpPr>
              <a:cxnSpLocks/>
              <a:stCxn id="249" idx="0"/>
              <a:endCxn id="129" idx="2"/>
            </p:cNvCxnSpPr>
            <p:nvPr/>
          </p:nvCxnSpPr>
          <p:spPr>
            <a:xfrm flipV="1">
              <a:off x="2664515" y="5042446"/>
              <a:ext cx="123435" cy="1190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9" name="Straight Arrow Connector 138">
              <a:extLst>
                <a:ext uri="{FF2B5EF4-FFF2-40B4-BE49-F238E27FC236}">
                  <a16:creationId xmlns:a16="http://schemas.microsoft.com/office/drawing/2014/main" id="{061B9AF2-C4AB-41D3-8D4B-66DA37A1372B}"/>
                </a:ext>
              </a:extLst>
            </p:cNvPr>
            <p:cNvCxnSpPr>
              <a:cxnSpLocks/>
              <a:stCxn id="262" idx="1"/>
              <a:endCxn id="129" idx="2"/>
            </p:cNvCxnSpPr>
            <p:nvPr/>
          </p:nvCxnSpPr>
          <p:spPr>
            <a:xfrm flipH="1" flipV="1">
              <a:off x="2787950" y="5042446"/>
              <a:ext cx="2544384" cy="12144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0" name="Straight Arrow Connector 139">
              <a:extLst>
                <a:ext uri="{FF2B5EF4-FFF2-40B4-BE49-F238E27FC236}">
                  <a16:creationId xmlns:a16="http://schemas.microsoft.com/office/drawing/2014/main" id="{3DAFBAB7-32FF-4B04-A6EB-D2DEC6DBAE82}"/>
                </a:ext>
              </a:extLst>
            </p:cNvPr>
            <p:cNvCxnSpPr>
              <a:cxnSpLocks/>
              <a:stCxn id="263" idx="0"/>
              <a:endCxn id="129" idx="2"/>
            </p:cNvCxnSpPr>
            <p:nvPr/>
          </p:nvCxnSpPr>
          <p:spPr>
            <a:xfrm flipH="1" flipV="1">
              <a:off x="2787950" y="5042446"/>
              <a:ext cx="2846422" cy="1190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41" name="Straight Arrow Connector 140">
              <a:extLst>
                <a:ext uri="{FF2B5EF4-FFF2-40B4-BE49-F238E27FC236}">
                  <a16:creationId xmlns:a16="http://schemas.microsoft.com/office/drawing/2014/main" id="{8C34C6F8-5558-4032-9599-FC0287418F4E}"/>
                </a:ext>
              </a:extLst>
            </p:cNvPr>
            <p:cNvCxnSpPr>
              <a:cxnSpLocks/>
              <a:stCxn id="255" idx="1"/>
              <a:endCxn id="129" idx="2"/>
            </p:cNvCxnSpPr>
            <p:nvPr/>
          </p:nvCxnSpPr>
          <p:spPr>
            <a:xfrm flipH="1" flipV="1">
              <a:off x="2787950" y="5042446"/>
              <a:ext cx="1074043" cy="12144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1DCAF3BB-0780-4601-A967-4BB3D5AE54C7}"/>
                    </a:ext>
                  </a:extLst>
                </p:cNvPr>
                <p:cNvSpPr txBox="1"/>
                <p:nvPr/>
              </p:nvSpPr>
              <p:spPr>
                <a:xfrm>
                  <a:off x="2039609" y="6392197"/>
                  <a:ext cx="379810" cy="366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𝑖</m:t>
                            </m:r>
                            <m:r>
                              <a:rPr lang="en-US" sz="1350" i="1">
                                <a:latin typeface="Cambria Math" panose="02040503050406030204" pitchFamily="18" charset="0"/>
                              </a:rPr>
                              <m:t>1</m:t>
                            </m:r>
                          </m:sub>
                        </m:sSub>
                      </m:oMath>
                    </m:oMathPara>
                  </a14:m>
                  <a:endParaRPr lang="en-US" sz="1350" dirty="0"/>
                </a:p>
              </p:txBody>
            </p:sp>
          </mc:Choice>
          <mc:Fallback xmlns="">
            <p:sp>
              <p:nvSpPr>
                <p:cNvPr id="15" name="TextBox 14">
                  <a:extLst>
                    <a:ext uri="{FF2B5EF4-FFF2-40B4-BE49-F238E27FC236}">
                      <a16:creationId xmlns:a16="http://schemas.microsoft.com/office/drawing/2014/main" id="{1DCAF3BB-0780-4601-A967-4BB3D5AE54C7}"/>
                    </a:ext>
                  </a:extLst>
                </p:cNvPr>
                <p:cNvSpPr txBox="1">
                  <a:spLocks noRot="1" noChangeAspect="1" noMove="1" noResize="1" noEditPoints="1" noAdjustHandles="1" noChangeArrowheads="1" noChangeShapeType="1" noTextEdit="1"/>
                </p:cNvSpPr>
                <p:nvPr/>
              </p:nvSpPr>
              <p:spPr>
                <a:xfrm>
                  <a:off x="2039609" y="6392197"/>
                  <a:ext cx="379810" cy="366627"/>
                </a:xfrm>
                <a:prstGeom prst="rect">
                  <a:avLst/>
                </a:prstGeom>
                <a:blipFill>
                  <a:blip r:embed="rId5"/>
                  <a:stretch>
                    <a:fillRect l="-10256" r="-5128"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BDE4A7E8-D1C3-4CE2-AD05-6CBE3A913FEE}"/>
                    </a:ext>
                  </a:extLst>
                </p:cNvPr>
                <p:cNvSpPr txBox="1"/>
                <p:nvPr/>
              </p:nvSpPr>
              <p:spPr>
                <a:xfrm>
                  <a:off x="5545371" y="6404485"/>
                  <a:ext cx="419961" cy="366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𝑠</m:t>
                            </m:r>
                          </m:e>
                          <m:sub>
                            <m:r>
                              <a:rPr lang="en-US" sz="1350" i="1">
                                <a:latin typeface="Cambria Math" panose="02040503050406030204" pitchFamily="18" charset="0"/>
                              </a:rPr>
                              <m:t>𝑖𝑁</m:t>
                            </m:r>
                          </m:sub>
                        </m:sSub>
                      </m:oMath>
                    </m:oMathPara>
                  </a14:m>
                  <a:endParaRPr lang="en-US" sz="1350" dirty="0"/>
                </a:p>
              </p:txBody>
            </p:sp>
          </mc:Choice>
          <mc:Fallback xmlns="">
            <p:sp>
              <p:nvSpPr>
                <p:cNvPr id="16" name="TextBox 15">
                  <a:extLst>
                    <a:ext uri="{FF2B5EF4-FFF2-40B4-BE49-F238E27FC236}">
                      <a16:creationId xmlns:a16="http://schemas.microsoft.com/office/drawing/2014/main" id="{BDE4A7E8-D1C3-4CE2-AD05-6CBE3A913FEE}"/>
                    </a:ext>
                  </a:extLst>
                </p:cNvPr>
                <p:cNvSpPr txBox="1">
                  <a:spLocks noRot="1" noChangeAspect="1" noMove="1" noResize="1" noEditPoints="1" noAdjustHandles="1" noChangeArrowheads="1" noChangeShapeType="1" noTextEdit="1"/>
                </p:cNvSpPr>
                <p:nvPr/>
              </p:nvSpPr>
              <p:spPr>
                <a:xfrm>
                  <a:off x="5545371" y="6404485"/>
                  <a:ext cx="419961" cy="366627"/>
                </a:xfrm>
                <a:prstGeom prst="rect">
                  <a:avLst/>
                </a:prstGeom>
                <a:blipFill>
                  <a:blip r:embed="rId6"/>
                  <a:stretch>
                    <a:fillRect l="-9091" r="-4545" b="-11111"/>
                  </a:stretch>
                </a:blipFill>
              </p:spPr>
              <p:txBody>
                <a:bodyPr/>
                <a:lstStyle/>
                <a:p>
                  <a:r>
                    <a:rPr lang="en-US">
                      <a:noFill/>
                    </a:rPr>
                    <a:t> </a:t>
                  </a:r>
                </a:p>
              </p:txBody>
            </p:sp>
          </mc:Fallback>
        </mc:AlternateContent>
        <p:pic>
          <p:nvPicPr>
            <p:cNvPr id="144" name="Picture 143">
              <a:extLst>
                <a:ext uri="{FF2B5EF4-FFF2-40B4-BE49-F238E27FC236}">
                  <a16:creationId xmlns:a16="http://schemas.microsoft.com/office/drawing/2014/main" id="{68AE3D25-B634-4E03-A7CC-BDA364486636}"/>
                </a:ext>
              </a:extLst>
            </p:cNvPr>
            <p:cNvPicPr>
              <a:picLocks noChangeAspect="1"/>
            </p:cNvPicPr>
            <p:nvPr/>
          </p:nvPicPr>
          <p:blipFill>
            <a:blip r:embed="rId10"/>
            <a:stretch>
              <a:fillRect/>
            </a:stretch>
          </p:blipFill>
          <p:spPr>
            <a:xfrm>
              <a:off x="3128635" y="4871178"/>
              <a:ext cx="178000" cy="171267"/>
            </a:xfrm>
            <a:prstGeom prst="rect">
              <a:avLst/>
            </a:prstGeom>
          </p:spPr>
        </p:pic>
        <p:pic>
          <p:nvPicPr>
            <p:cNvPr id="145" name="Picture 144">
              <a:extLst>
                <a:ext uri="{FF2B5EF4-FFF2-40B4-BE49-F238E27FC236}">
                  <a16:creationId xmlns:a16="http://schemas.microsoft.com/office/drawing/2014/main" id="{9E144620-ED18-4373-9902-B50644438DA1}"/>
                </a:ext>
              </a:extLst>
            </p:cNvPr>
            <p:cNvPicPr>
              <a:picLocks noChangeAspect="1"/>
            </p:cNvPicPr>
            <p:nvPr/>
          </p:nvPicPr>
          <p:blipFill>
            <a:blip r:embed="rId10"/>
            <a:stretch>
              <a:fillRect/>
            </a:stretch>
          </p:blipFill>
          <p:spPr>
            <a:xfrm>
              <a:off x="3558320" y="4868985"/>
              <a:ext cx="178000" cy="171267"/>
            </a:xfrm>
            <a:prstGeom prst="rect">
              <a:avLst/>
            </a:prstGeom>
          </p:spPr>
        </p:pic>
        <p:pic>
          <p:nvPicPr>
            <p:cNvPr id="146" name="Picture 145">
              <a:extLst>
                <a:ext uri="{FF2B5EF4-FFF2-40B4-BE49-F238E27FC236}">
                  <a16:creationId xmlns:a16="http://schemas.microsoft.com/office/drawing/2014/main" id="{E4DEFAE1-9234-4A84-BB6F-E9E860EFFEC0}"/>
                </a:ext>
              </a:extLst>
            </p:cNvPr>
            <p:cNvPicPr>
              <a:picLocks noChangeAspect="1"/>
            </p:cNvPicPr>
            <p:nvPr/>
          </p:nvPicPr>
          <p:blipFill>
            <a:blip r:embed="rId10"/>
            <a:stretch>
              <a:fillRect/>
            </a:stretch>
          </p:blipFill>
          <p:spPr>
            <a:xfrm>
              <a:off x="3997983" y="4883081"/>
              <a:ext cx="178000" cy="171267"/>
            </a:xfrm>
            <a:prstGeom prst="rect">
              <a:avLst/>
            </a:prstGeom>
          </p:spPr>
        </p:pic>
        <p:pic>
          <p:nvPicPr>
            <p:cNvPr id="147" name="Picture 146">
              <a:extLst>
                <a:ext uri="{FF2B5EF4-FFF2-40B4-BE49-F238E27FC236}">
                  <a16:creationId xmlns:a16="http://schemas.microsoft.com/office/drawing/2014/main" id="{6C5B1160-1F41-4DC4-A62C-122C561DCA42}"/>
                </a:ext>
              </a:extLst>
            </p:cNvPr>
            <p:cNvPicPr>
              <a:picLocks noChangeAspect="1"/>
            </p:cNvPicPr>
            <p:nvPr/>
          </p:nvPicPr>
          <p:blipFill>
            <a:blip r:embed="rId10"/>
            <a:stretch>
              <a:fillRect/>
            </a:stretch>
          </p:blipFill>
          <p:spPr>
            <a:xfrm>
              <a:off x="4427667" y="4883080"/>
              <a:ext cx="178000" cy="171267"/>
            </a:xfrm>
            <a:prstGeom prst="rect">
              <a:avLst/>
            </a:prstGeom>
          </p:spPr>
        </p:pic>
        <p:pic>
          <p:nvPicPr>
            <p:cNvPr id="148" name="Picture 147">
              <a:extLst>
                <a:ext uri="{FF2B5EF4-FFF2-40B4-BE49-F238E27FC236}">
                  <a16:creationId xmlns:a16="http://schemas.microsoft.com/office/drawing/2014/main" id="{D2FF9256-BC7D-419E-9017-B452C66E957C}"/>
                </a:ext>
              </a:extLst>
            </p:cNvPr>
            <p:cNvPicPr>
              <a:picLocks noChangeAspect="1"/>
            </p:cNvPicPr>
            <p:nvPr/>
          </p:nvPicPr>
          <p:blipFill>
            <a:blip r:embed="rId10"/>
            <a:stretch>
              <a:fillRect/>
            </a:stretch>
          </p:blipFill>
          <p:spPr>
            <a:xfrm>
              <a:off x="4857352" y="4880887"/>
              <a:ext cx="178000" cy="171267"/>
            </a:xfrm>
            <a:prstGeom prst="rect">
              <a:avLst/>
            </a:prstGeom>
          </p:spPr>
        </p:pic>
        <p:cxnSp>
          <p:nvCxnSpPr>
            <p:cNvPr id="149" name="Straight Arrow Connector 148">
              <a:extLst>
                <a:ext uri="{FF2B5EF4-FFF2-40B4-BE49-F238E27FC236}">
                  <a16:creationId xmlns:a16="http://schemas.microsoft.com/office/drawing/2014/main" id="{71778BB7-6A14-4F49-B12A-F6BB36EF574B}"/>
                </a:ext>
              </a:extLst>
            </p:cNvPr>
            <p:cNvCxnSpPr>
              <a:cxnSpLocks/>
              <a:stCxn id="247" idx="0"/>
            </p:cNvCxnSpPr>
            <p:nvPr/>
          </p:nvCxnSpPr>
          <p:spPr>
            <a:xfrm flipV="1">
              <a:off x="2200262" y="5018787"/>
              <a:ext cx="970532" cy="12144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0" name="Straight Arrow Connector 149">
              <a:extLst>
                <a:ext uri="{FF2B5EF4-FFF2-40B4-BE49-F238E27FC236}">
                  <a16:creationId xmlns:a16="http://schemas.microsoft.com/office/drawing/2014/main" id="{167AEF18-9D9B-4A5D-9583-C53ABFB6AE14}"/>
                </a:ext>
              </a:extLst>
            </p:cNvPr>
            <p:cNvCxnSpPr>
              <a:cxnSpLocks/>
              <a:stCxn id="248" idx="0"/>
              <a:endCxn id="144" idx="2"/>
            </p:cNvCxnSpPr>
            <p:nvPr/>
          </p:nvCxnSpPr>
          <p:spPr>
            <a:xfrm flipV="1">
              <a:off x="2432389" y="5042445"/>
              <a:ext cx="785246" cy="1190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1" name="Straight Arrow Connector 150">
              <a:extLst>
                <a:ext uri="{FF2B5EF4-FFF2-40B4-BE49-F238E27FC236}">
                  <a16:creationId xmlns:a16="http://schemas.microsoft.com/office/drawing/2014/main" id="{DFC00804-731A-4C56-903E-839DB8B0B3B4}"/>
                </a:ext>
              </a:extLst>
            </p:cNvPr>
            <p:cNvCxnSpPr>
              <a:cxnSpLocks/>
              <a:stCxn id="249" idx="0"/>
              <a:endCxn id="144" idx="2"/>
            </p:cNvCxnSpPr>
            <p:nvPr/>
          </p:nvCxnSpPr>
          <p:spPr>
            <a:xfrm flipV="1">
              <a:off x="2664515" y="5042445"/>
              <a:ext cx="553120" cy="1190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3" name="Straight Arrow Connector 152">
              <a:extLst>
                <a:ext uri="{FF2B5EF4-FFF2-40B4-BE49-F238E27FC236}">
                  <a16:creationId xmlns:a16="http://schemas.microsoft.com/office/drawing/2014/main" id="{299E4A9C-5CE6-4591-97FB-9235B380248A}"/>
                </a:ext>
              </a:extLst>
            </p:cNvPr>
            <p:cNvCxnSpPr>
              <a:cxnSpLocks/>
              <a:stCxn id="255" idx="0"/>
              <a:endCxn id="145" idx="2"/>
            </p:cNvCxnSpPr>
            <p:nvPr/>
          </p:nvCxnSpPr>
          <p:spPr>
            <a:xfrm flipH="1" flipV="1">
              <a:off x="3647320" y="5040252"/>
              <a:ext cx="274039" cy="1192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4" name="Straight Arrow Connector 153">
              <a:extLst>
                <a:ext uri="{FF2B5EF4-FFF2-40B4-BE49-F238E27FC236}">
                  <a16:creationId xmlns:a16="http://schemas.microsoft.com/office/drawing/2014/main" id="{A72701D6-7ED2-4689-AED0-32370C94A633}"/>
                </a:ext>
              </a:extLst>
            </p:cNvPr>
            <p:cNvCxnSpPr>
              <a:cxnSpLocks/>
              <a:stCxn id="255" idx="0"/>
            </p:cNvCxnSpPr>
            <p:nvPr/>
          </p:nvCxnSpPr>
          <p:spPr>
            <a:xfrm flipV="1">
              <a:off x="3921359" y="5036566"/>
              <a:ext cx="190063" cy="1196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6" name="Straight Arrow Connector 155">
              <a:extLst>
                <a:ext uri="{FF2B5EF4-FFF2-40B4-BE49-F238E27FC236}">
                  <a16:creationId xmlns:a16="http://schemas.microsoft.com/office/drawing/2014/main" id="{7B78AFB6-8810-4BF3-82C2-F3D26FC5C85A}"/>
                </a:ext>
              </a:extLst>
            </p:cNvPr>
            <p:cNvCxnSpPr>
              <a:cxnSpLocks/>
              <a:stCxn id="255" idx="7"/>
              <a:endCxn id="148" idx="2"/>
            </p:cNvCxnSpPr>
            <p:nvPr/>
          </p:nvCxnSpPr>
          <p:spPr>
            <a:xfrm flipV="1">
              <a:off x="3980724" y="5052154"/>
              <a:ext cx="965628" cy="1204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82064BC0-7A58-4E6E-AAB3-E378CF723B7F}"/>
                </a:ext>
              </a:extLst>
            </p:cNvPr>
            <p:cNvCxnSpPr>
              <a:cxnSpLocks/>
              <a:stCxn id="247" idx="0"/>
              <a:endCxn id="145" idx="2"/>
            </p:cNvCxnSpPr>
            <p:nvPr/>
          </p:nvCxnSpPr>
          <p:spPr>
            <a:xfrm flipV="1">
              <a:off x="2200262" y="5040252"/>
              <a:ext cx="1447058" cy="1192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8" name="Straight Arrow Connector 157">
              <a:extLst>
                <a:ext uri="{FF2B5EF4-FFF2-40B4-BE49-F238E27FC236}">
                  <a16:creationId xmlns:a16="http://schemas.microsoft.com/office/drawing/2014/main" id="{2E5E3226-AF2F-432B-A4FA-AB22270D1CC5}"/>
                </a:ext>
              </a:extLst>
            </p:cNvPr>
            <p:cNvCxnSpPr>
              <a:cxnSpLocks/>
              <a:stCxn id="248" idx="0"/>
              <a:endCxn id="145" idx="2"/>
            </p:cNvCxnSpPr>
            <p:nvPr/>
          </p:nvCxnSpPr>
          <p:spPr>
            <a:xfrm flipV="1">
              <a:off x="2432389" y="5040252"/>
              <a:ext cx="1214931" cy="1192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0" name="Straight Arrow Connector 159">
              <a:extLst>
                <a:ext uri="{FF2B5EF4-FFF2-40B4-BE49-F238E27FC236}">
                  <a16:creationId xmlns:a16="http://schemas.microsoft.com/office/drawing/2014/main" id="{5749C29E-F8CC-4840-8012-C96BDBCAC2C7}"/>
                </a:ext>
              </a:extLst>
            </p:cNvPr>
            <p:cNvCxnSpPr>
              <a:cxnSpLocks/>
              <a:stCxn id="247" idx="7"/>
              <a:endCxn id="145" idx="2"/>
            </p:cNvCxnSpPr>
            <p:nvPr/>
          </p:nvCxnSpPr>
          <p:spPr>
            <a:xfrm flipV="1">
              <a:off x="2259627" y="5040252"/>
              <a:ext cx="1387693" cy="1216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1" name="Straight Arrow Connector 160">
              <a:extLst>
                <a:ext uri="{FF2B5EF4-FFF2-40B4-BE49-F238E27FC236}">
                  <a16:creationId xmlns:a16="http://schemas.microsoft.com/office/drawing/2014/main" id="{B03DD642-2ADA-4A36-A66E-5A4EE3334713}"/>
                </a:ext>
              </a:extLst>
            </p:cNvPr>
            <p:cNvCxnSpPr>
              <a:cxnSpLocks/>
              <a:stCxn id="247" idx="7"/>
            </p:cNvCxnSpPr>
            <p:nvPr/>
          </p:nvCxnSpPr>
          <p:spPr>
            <a:xfrm flipV="1">
              <a:off x="2259627" y="5034302"/>
              <a:ext cx="1798710" cy="12225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3" name="Straight Arrow Connector 162">
              <a:extLst>
                <a:ext uri="{FF2B5EF4-FFF2-40B4-BE49-F238E27FC236}">
                  <a16:creationId xmlns:a16="http://schemas.microsoft.com/office/drawing/2014/main" id="{32D0C7F4-C0C6-4CFC-956E-6499C0F0CC33}"/>
                </a:ext>
              </a:extLst>
            </p:cNvPr>
            <p:cNvCxnSpPr>
              <a:cxnSpLocks/>
              <a:stCxn id="247" idx="7"/>
            </p:cNvCxnSpPr>
            <p:nvPr/>
          </p:nvCxnSpPr>
          <p:spPr>
            <a:xfrm flipV="1">
              <a:off x="2259627" y="5018400"/>
              <a:ext cx="2208996" cy="12384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4" name="Straight Arrow Connector 163">
              <a:extLst>
                <a:ext uri="{FF2B5EF4-FFF2-40B4-BE49-F238E27FC236}">
                  <a16:creationId xmlns:a16="http://schemas.microsoft.com/office/drawing/2014/main" id="{923C8E90-A173-4E11-878A-9CE853028458}"/>
                </a:ext>
              </a:extLst>
            </p:cNvPr>
            <p:cNvCxnSpPr>
              <a:cxnSpLocks/>
              <a:stCxn id="247" idx="7"/>
            </p:cNvCxnSpPr>
            <p:nvPr/>
          </p:nvCxnSpPr>
          <p:spPr>
            <a:xfrm flipV="1">
              <a:off x="2259627" y="5022351"/>
              <a:ext cx="2648320" cy="12345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0" name="Straight Arrow Connector 169">
              <a:extLst>
                <a:ext uri="{FF2B5EF4-FFF2-40B4-BE49-F238E27FC236}">
                  <a16:creationId xmlns:a16="http://schemas.microsoft.com/office/drawing/2014/main" id="{A892D3F8-A9C8-4777-B5E2-B81BE0ADB5D3}"/>
                </a:ext>
              </a:extLst>
            </p:cNvPr>
            <p:cNvCxnSpPr>
              <a:cxnSpLocks/>
              <a:stCxn id="262" idx="1"/>
              <a:endCxn id="145" idx="2"/>
            </p:cNvCxnSpPr>
            <p:nvPr/>
          </p:nvCxnSpPr>
          <p:spPr>
            <a:xfrm flipH="1" flipV="1">
              <a:off x="3647320" y="5040252"/>
              <a:ext cx="1685014" cy="1216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1" name="Straight Arrow Connector 170">
              <a:extLst>
                <a:ext uri="{FF2B5EF4-FFF2-40B4-BE49-F238E27FC236}">
                  <a16:creationId xmlns:a16="http://schemas.microsoft.com/office/drawing/2014/main" id="{C69CC542-077F-44E6-BF8D-728D819D1F73}"/>
                </a:ext>
              </a:extLst>
            </p:cNvPr>
            <p:cNvCxnSpPr>
              <a:cxnSpLocks/>
              <a:stCxn id="262" idx="1"/>
              <a:endCxn id="146" idx="2"/>
            </p:cNvCxnSpPr>
            <p:nvPr/>
          </p:nvCxnSpPr>
          <p:spPr>
            <a:xfrm flipH="1" flipV="1">
              <a:off x="4086983" y="5054348"/>
              <a:ext cx="1245352" cy="120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2" name="Straight Arrow Connector 171">
              <a:extLst>
                <a:ext uri="{FF2B5EF4-FFF2-40B4-BE49-F238E27FC236}">
                  <a16:creationId xmlns:a16="http://schemas.microsoft.com/office/drawing/2014/main" id="{472C8F84-009A-4682-AA90-47E47767DD33}"/>
                </a:ext>
              </a:extLst>
            </p:cNvPr>
            <p:cNvCxnSpPr>
              <a:cxnSpLocks/>
              <a:stCxn id="262" idx="0"/>
              <a:endCxn id="148" idx="2"/>
            </p:cNvCxnSpPr>
            <p:nvPr/>
          </p:nvCxnSpPr>
          <p:spPr>
            <a:xfrm flipH="1" flipV="1">
              <a:off x="4946352" y="5052154"/>
              <a:ext cx="445347" cy="11810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3" name="Straight Arrow Connector 172">
              <a:extLst>
                <a:ext uri="{FF2B5EF4-FFF2-40B4-BE49-F238E27FC236}">
                  <a16:creationId xmlns:a16="http://schemas.microsoft.com/office/drawing/2014/main" id="{FB1D5299-2038-4834-8F3A-44832835A93F}"/>
                </a:ext>
              </a:extLst>
            </p:cNvPr>
            <p:cNvCxnSpPr>
              <a:cxnSpLocks/>
              <a:stCxn id="262" idx="1"/>
              <a:endCxn id="144" idx="2"/>
            </p:cNvCxnSpPr>
            <p:nvPr/>
          </p:nvCxnSpPr>
          <p:spPr>
            <a:xfrm flipH="1" flipV="1">
              <a:off x="3217635" y="5042445"/>
              <a:ext cx="2114699" cy="1214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4" name="Straight Arrow Connector 173">
              <a:extLst>
                <a:ext uri="{FF2B5EF4-FFF2-40B4-BE49-F238E27FC236}">
                  <a16:creationId xmlns:a16="http://schemas.microsoft.com/office/drawing/2014/main" id="{F4B25B84-6C64-4E3C-B442-5767A5385BC9}"/>
                </a:ext>
              </a:extLst>
            </p:cNvPr>
            <p:cNvCxnSpPr>
              <a:cxnSpLocks/>
              <a:stCxn id="263" idx="0"/>
              <a:endCxn id="145" idx="2"/>
            </p:cNvCxnSpPr>
            <p:nvPr/>
          </p:nvCxnSpPr>
          <p:spPr>
            <a:xfrm flipH="1" flipV="1">
              <a:off x="3647320" y="5040252"/>
              <a:ext cx="1987052" cy="1192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5" name="Straight Arrow Connector 174">
              <a:extLst>
                <a:ext uri="{FF2B5EF4-FFF2-40B4-BE49-F238E27FC236}">
                  <a16:creationId xmlns:a16="http://schemas.microsoft.com/office/drawing/2014/main" id="{463401CA-5435-4925-9637-511173147A27}"/>
                </a:ext>
              </a:extLst>
            </p:cNvPr>
            <p:cNvCxnSpPr>
              <a:cxnSpLocks/>
              <a:stCxn id="263" idx="0"/>
              <a:endCxn id="146" idx="2"/>
            </p:cNvCxnSpPr>
            <p:nvPr/>
          </p:nvCxnSpPr>
          <p:spPr>
            <a:xfrm flipH="1" flipV="1">
              <a:off x="4086983" y="5054348"/>
              <a:ext cx="1547390" cy="11788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6" name="Straight Arrow Connector 175">
              <a:extLst>
                <a:ext uri="{FF2B5EF4-FFF2-40B4-BE49-F238E27FC236}">
                  <a16:creationId xmlns:a16="http://schemas.microsoft.com/office/drawing/2014/main" id="{DB387CB3-CCD8-461C-A759-C263D66626AD}"/>
                </a:ext>
              </a:extLst>
            </p:cNvPr>
            <p:cNvCxnSpPr>
              <a:cxnSpLocks/>
              <a:stCxn id="263" idx="0"/>
              <a:endCxn id="147" idx="2"/>
            </p:cNvCxnSpPr>
            <p:nvPr/>
          </p:nvCxnSpPr>
          <p:spPr>
            <a:xfrm flipH="1" flipV="1">
              <a:off x="4516667" y="5054347"/>
              <a:ext cx="1117705" cy="1178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7" name="Straight Arrow Connector 176">
              <a:extLst>
                <a:ext uri="{FF2B5EF4-FFF2-40B4-BE49-F238E27FC236}">
                  <a16:creationId xmlns:a16="http://schemas.microsoft.com/office/drawing/2014/main" id="{54EA0675-838F-47CB-A6BD-AAAA5338E7CE}"/>
                </a:ext>
              </a:extLst>
            </p:cNvPr>
            <p:cNvCxnSpPr>
              <a:cxnSpLocks/>
              <a:stCxn id="263" idx="0"/>
              <a:endCxn id="148" idx="2"/>
            </p:cNvCxnSpPr>
            <p:nvPr/>
          </p:nvCxnSpPr>
          <p:spPr>
            <a:xfrm flipH="1" flipV="1">
              <a:off x="4946352" y="5052154"/>
              <a:ext cx="688020" cy="11810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8" name="Straight Arrow Connector 177">
              <a:extLst>
                <a:ext uri="{FF2B5EF4-FFF2-40B4-BE49-F238E27FC236}">
                  <a16:creationId xmlns:a16="http://schemas.microsoft.com/office/drawing/2014/main" id="{075DECAB-E9E9-475E-937E-CD83E3F752C6}"/>
                </a:ext>
              </a:extLst>
            </p:cNvPr>
            <p:cNvCxnSpPr>
              <a:cxnSpLocks/>
              <a:stCxn id="255" idx="0"/>
              <a:endCxn id="144" idx="2"/>
            </p:cNvCxnSpPr>
            <p:nvPr/>
          </p:nvCxnSpPr>
          <p:spPr>
            <a:xfrm flipH="1" flipV="1">
              <a:off x="3217635" y="5042445"/>
              <a:ext cx="703724" cy="1190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9" name="Straight Arrow Connector 178">
              <a:extLst>
                <a:ext uri="{FF2B5EF4-FFF2-40B4-BE49-F238E27FC236}">
                  <a16:creationId xmlns:a16="http://schemas.microsoft.com/office/drawing/2014/main" id="{24E9C305-5D4C-4C50-AB5C-42C62BA5F904}"/>
                </a:ext>
              </a:extLst>
            </p:cNvPr>
            <p:cNvCxnSpPr>
              <a:cxnSpLocks/>
              <a:stCxn id="255" idx="0"/>
              <a:endCxn id="147" idx="2"/>
            </p:cNvCxnSpPr>
            <p:nvPr/>
          </p:nvCxnSpPr>
          <p:spPr>
            <a:xfrm flipV="1">
              <a:off x="3921359" y="5054347"/>
              <a:ext cx="595309" cy="1178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0" name="Straight Arrow Connector 179">
              <a:extLst>
                <a:ext uri="{FF2B5EF4-FFF2-40B4-BE49-F238E27FC236}">
                  <a16:creationId xmlns:a16="http://schemas.microsoft.com/office/drawing/2014/main" id="{B731BAEF-3828-4CDC-901E-053BFAFF3A6C}"/>
                </a:ext>
              </a:extLst>
            </p:cNvPr>
            <p:cNvCxnSpPr>
              <a:cxnSpLocks/>
              <a:stCxn id="262" idx="1"/>
              <a:endCxn id="147" idx="2"/>
            </p:cNvCxnSpPr>
            <p:nvPr/>
          </p:nvCxnSpPr>
          <p:spPr>
            <a:xfrm flipH="1" flipV="1">
              <a:off x="4516667" y="5054347"/>
              <a:ext cx="815667" cy="12025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81" name="Picture 180">
              <a:extLst>
                <a:ext uri="{FF2B5EF4-FFF2-40B4-BE49-F238E27FC236}">
                  <a16:creationId xmlns:a16="http://schemas.microsoft.com/office/drawing/2014/main" id="{8D4A204D-ACA9-429F-9397-910030BE9137}"/>
                </a:ext>
              </a:extLst>
            </p:cNvPr>
            <p:cNvPicPr>
              <a:picLocks noChangeAspect="1"/>
            </p:cNvPicPr>
            <p:nvPr/>
          </p:nvPicPr>
          <p:blipFill>
            <a:blip r:embed="rId10"/>
            <a:stretch>
              <a:fillRect/>
            </a:stretch>
          </p:blipFill>
          <p:spPr>
            <a:xfrm>
              <a:off x="2698951" y="4564158"/>
              <a:ext cx="186801" cy="179735"/>
            </a:xfrm>
            <a:prstGeom prst="rect">
              <a:avLst/>
            </a:prstGeom>
          </p:spPr>
        </p:pic>
        <p:pic>
          <p:nvPicPr>
            <p:cNvPr id="182" name="Picture 181">
              <a:extLst>
                <a:ext uri="{FF2B5EF4-FFF2-40B4-BE49-F238E27FC236}">
                  <a16:creationId xmlns:a16="http://schemas.microsoft.com/office/drawing/2014/main" id="{13290297-C7AE-452E-B047-D76997422F9B}"/>
                </a:ext>
              </a:extLst>
            </p:cNvPr>
            <p:cNvPicPr>
              <a:picLocks noChangeAspect="1"/>
            </p:cNvPicPr>
            <p:nvPr/>
          </p:nvPicPr>
          <p:blipFill>
            <a:blip r:embed="rId10"/>
            <a:stretch>
              <a:fillRect/>
            </a:stretch>
          </p:blipFill>
          <p:spPr>
            <a:xfrm>
              <a:off x="3126185" y="4562014"/>
              <a:ext cx="178000" cy="171267"/>
            </a:xfrm>
            <a:prstGeom prst="rect">
              <a:avLst/>
            </a:prstGeom>
          </p:spPr>
        </p:pic>
        <p:pic>
          <p:nvPicPr>
            <p:cNvPr id="183" name="Picture 182">
              <a:extLst>
                <a:ext uri="{FF2B5EF4-FFF2-40B4-BE49-F238E27FC236}">
                  <a16:creationId xmlns:a16="http://schemas.microsoft.com/office/drawing/2014/main" id="{09E160B2-60BD-4D99-93DB-6A0228616C50}"/>
                </a:ext>
              </a:extLst>
            </p:cNvPr>
            <p:cNvPicPr>
              <a:picLocks noChangeAspect="1"/>
            </p:cNvPicPr>
            <p:nvPr/>
          </p:nvPicPr>
          <p:blipFill>
            <a:blip r:embed="rId10"/>
            <a:stretch>
              <a:fillRect/>
            </a:stretch>
          </p:blipFill>
          <p:spPr>
            <a:xfrm>
              <a:off x="3569497" y="4562014"/>
              <a:ext cx="178000" cy="171267"/>
            </a:xfrm>
            <a:prstGeom prst="rect">
              <a:avLst/>
            </a:prstGeom>
          </p:spPr>
        </p:pic>
        <p:pic>
          <p:nvPicPr>
            <p:cNvPr id="184" name="Picture 183">
              <a:extLst>
                <a:ext uri="{FF2B5EF4-FFF2-40B4-BE49-F238E27FC236}">
                  <a16:creationId xmlns:a16="http://schemas.microsoft.com/office/drawing/2014/main" id="{B4C1EB04-17BB-4EAA-B3A6-3CBB4CCA6C94}"/>
                </a:ext>
              </a:extLst>
            </p:cNvPr>
            <p:cNvPicPr>
              <a:picLocks noChangeAspect="1"/>
            </p:cNvPicPr>
            <p:nvPr/>
          </p:nvPicPr>
          <p:blipFill>
            <a:blip r:embed="rId10"/>
            <a:stretch>
              <a:fillRect/>
            </a:stretch>
          </p:blipFill>
          <p:spPr>
            <a:xfrm>
              <a:off x="4000390" y="4569808"/>
              <a:ext cx="178000" cy="164806"/>
            </a:xfrm>
            <a:prstGeom prst="rect">
              <a:avLst/>
            </a:prstGeom>
          </p:spPr>
        </p:pic>
        <p:pic>
          <p:nvPicPr>
            <p:cNvPr id="185" name="Picture 184">
              <a:extLst>
                <a:ext uri="{FF2B5EF4-FFF2-40B4-BE49-F238E27FC236}">
                  <a16:creationId xmlns:a16="http://schemas.microsoft.com/office/drawing/2014/main" id="{0E09E750-E794-49B5-8416-33DD96DA476C}"/>
                </a:ext>
              </a:extLst>
            </p:cNvPr>
            <p:cNvPicPr>
              <a:picLocks noChangeAspect="1"/>
            </p:cNvPicPr>
            <p:nvPr/>
          </p:nvPicPr>
          <p:blipFill>
            <a:blip r:embed="rId10"/>
            <a:stretch>
              <a:fillRect/>
            </a:stretch>
          </p:blipFill>
          <p:spPr>
            <a:xfrm>
              <a:off x="4433488" y="4569254"/>
              <a:ext cx="178000" cy="171267"/>
            </a:xfrm>
            <a:prstGeom prst="rect">
              <a:avLst/>
            </a:prstGeom>
          </p:spPr>
        </p:pic>
        <p:pic>
          <p:nvPicPr>
            <p:cNvPr id="186" name="Picture 185">
              <a:extLst>
                <a:ext uri="{FF2B5EF4-FFF2-40B4-BE49-F238E27FC236}">
                  <a16:creationId xmlns:a16="http://schemas.microsoft.com/office/drawing/2014/main" id="{CFF22B2B-34A4-423A-AAE7-D5CF4EE56661}"/>
                </a:ext>
              </a:extLst>
            </p:cNvPr>
            <p:cNvPicPr>
              <a:picLocks noChangeAspect="1"/>
            </p:cNvPicPr>
            <p:nvPr/>
          </p:nvPicPr>
          <p:blipFill>
            <a:blip r:embed="rId10"/>
            <a:stretch>
              <a:fillRect/>
            </a:stretch>
          </p:blipFill>
          <p:spPr>
            <a:xfrm>
              <a:off x="4839563" y="4569254"/>
              <a:ext cx="178000" cy="171267"/>
            </a:xfrm>
            <a:prstGeom prst="rect">
              <a:avLst/>
            </a:prstGeom>
          </p:spPr>
        </p:pic>
        <p:cxnSp>
          <p:nvCxnSpPr>
            <p:cNvPr id="187" name="Straight Connector 186">
              <a:extLst>
                <a:ext uri="{FF2B5EF4-FFF2-40B4-BE49-F238E27FC236}">
                  <a16:creationId xmlns:a16="http://schemas.microsoft.com/office/drawing/2014/main" id="{A4792057-EF0F-4DDB-AA19-B3B26631FF8C}"/>
                </a:ext>
              </a:extLst>
            </p:cNvPr>
            <p:cNvCxnSpPr>
              <a:cxnSpLocks/>
              <a:stCxn id="129" idx="0"/>
              <a:endCxn id="181" idx="2"/>
            </p:cNvCxnSpPr>
            <p:nvPr/>
          </p:nvCxnSpPr>
          <p:spPr>
            <a:xfrm flipV="1">
              <a:off x="2787950" y="4743893"/>
              <a:ext cx="4401" cy="127286"/>
            </a:xfrm>
            <a:prstGeom prst="line">
              <a:avLst/>
            </a:prstGeom>
          </p:spPr>
          <p:style>
            <a:lnRef idx="3">
              <a:schemeClr val="dk1"/>
            </a:lnRef>
            <a:fillRef idx="0">
              <a:schemeClr val="dk1"/>
            </a:fillRef>
            <a:effectRef idx="2">
              <a:schemeClr val="dk1"/>
            </a:effectRef>
            <a:fontRef idx="minor">
              <a:schemeClr val="tx1"/>
            </a:fontRef>
          </p:style>
        </p:cxnSp>
        <p:cxnSp>
          <p:nvCxnSpPr>
            <p:cNvPr id="188" name="Straight Connector 187">
              <a:extLst>
                <a:ext uri="{FF2B5EF4-FFF2-40B4-BE49-F238E27FC236}">
                  <a16:creationId xmlns:a16="http://schemas.microsoft.com/office/drawing/2014/main" id="{7F470207-55F2-49D0-9988-D7252817F03F}"/>
                </a:ext>
              </a:extLst>
            </p:cNvPr>
            <p:cNvCxnSpPr>
              <a:cxnSpLocks/>
            </p:cNvCxnSpPr>
            <p:nvPr/>
          </p:nvCxnSpPr>
          <p:spPr>
            <a:xfrm flipH="1" flipV="1">
              <a:off x="3221136" y="4732184"/>
              <a:ext cx="992" cy="142560"/>
            </a:xfrm>
            <a:prstGeom prst="line">
              <a:avLst/>
            </a:prstGeom>
          </p:spPr>
          <p:style>
            <a:lnRef idx="3">
              <a:schemeClr val="dk1"/>
            </a:lnRef>
            <a:fillRef idx="0">
              <a:schemeClr val="dk1"/>
            </a:fillRef>
            <a:effectRef idx="2">
              <a:schemeClr val="dk1"/>
            </a:effectRef>
            <a:fontRef idx="minor">
              <a:schemeClr val="tx1"/>
            </a:fontRef>
          </p:style>
        </p:cxnSp>
        <p:cxnSp>
          <p:nvCxnSpPr>
            <p:cNvPr id="189" name="Straight Connector 188">
              <a:extLst>
                <a:ext uri="{FF2B5EF4-FFF2-40B4-BE49-F238E27FC236}">
                  <a16:creationId xmlns:a16="http://schemas.microsoft.com/office/drawing/2014/main" id="{AF4EB7E2-77A9-4827-A24B-62F6A0ED8E36}"/>
                </a:ext>
              </a:extLst>
            </p:cNvPr>
            <p:cNvCxnSpPr>
              <a:cxnSpLocks/>
            </p:cNvCxnSpPr>
            <p:nvPr/>
          </p:nvCxnSpPr>
          <p:spPr>
            <a:xfrm flipH="1" flipV="1">
              <a:off x="3648735" y="4727098"/>
              <a:ext cx="992" cy="142560"/>
            </a:xfrm>
            <a:prstGeom prst="line">
              <a:avLst/>
            </a:prstGeom>
          </p:spPr>
          <p:style>
            <a:lnRef idx="3">
              <a:schemeClr val="dk1"/>
            </a:lnRef>
            <a:fillRef idx="0">
              <a:schemeClr val="dk1"/>
            </a:fillRef>
            <a:effectRef idx="2">
              <a:schemeClr val="dk1"/>
            </a:effectRef>
            <a:fontRef idx="minor">
              <a:schemeClr val="tx1"/>
            </a:fontRef>
          </p:style>
        </p:cxnSp>
        <p:cxnSp>
          <p:nvCxnSpPr>
            <p:cNvPr id="190" name="Straight Connector 189">
              <a:extLst>
                <a:ext uri="{FF2B5EF4-FFF2-40B4-BE49-F238E27FC236}">
                  <a16:creationId xmlns:a16="http://schemas.microsoft.com/office/drawing/2014/main" id="{A9A419E4-84F7-4E4B-AC75-F82BA9CB5EA0}"/>
                </a:ext>
              </a:extLst>
            </p:cNvPr>
            <p:cNvCxnSpPr>
              <a:cxnSpLocks/>
              <a:stCxn id="146" idx="0"/>
            </p:cNvCxnSpPr>
            <p:nvPr/>
          </p:nvCxnSpPr>
          <p:spPr>
            <a:xfrm flipV="1">
              <a:off x="4086983" y="4736157"/>
              <a:ext cx="2408" cy="146924"/>
            </a:xfrm>
            <a:prstGeom prst="line">
              <a:avLst/>
            </a:prstGeom>
          </p:spPr>
          <p:style>
            <a:lnRef idx="3">
              <a:schemeClr val="dk1"/>
            </a:lnRef>
            <a:fillRef idx="0">
              <a:schemeClr val="dk1"/>
            </a:fillRef>
            <a:effectRef idx="2">
              <a:schemeClr val="dk1"/>
            </a:effectRef>
            <a:fontRef idx="minor">
              <a:schemeClr val="tx1"/>
            </a:fontRef>
          </p:style>
        </p:cxnSp>
        <p:cxnSp>
          <p:nvCxnSpPr>
            <p:cNvPr id="191" name="Straight Connector 190">
              <a:extLst>
                <a:ext uri="{FF2B5EF4-FFF2-40B4-BE49-F238E27FC236}">
                  <a16:creationId xmlns:a16="http://schemas.microsoft.com/office/drawing/2014/main" id="{80EBB412-36B6-403B-9626-2F4609CB6A01}"/>
                </a:ext>
              </a:extLst>
            </p:cNvPr>
            <p:cNvCxnSpPr>
              <a:cxnSpLocks/>
            </p:cNvCxnSpPr>
            <p:nvPr/>
          </p:nvCxnSpPr>
          <p:spPr>
            <a:xfrm flipH="1" flipV="1">
              <a:off x="4521991" y="4741406"/>
              <a:ext cx="992" cy="142560"/>
            </a:xfrm>
            <a:prstGeom prst="line">
              <a:avLst/>
            </a:prstGeom>
          </p:spPr>
          <p:style>
            <a:lnRef idx="3">
              <a:schemeClr val="dk1"/>
            </a:lnRef>
            <a:fillRef idx="0">
              <a:schemeClr val="dk1"/>
            </a:fillRef>
            <a:effectRef idx="2">
              <a:schemeClr val="dk1"/>
            </a:effectRef>
            <a:fontRef idx="minor">
              <a:schemeClr val="tx1"/>
            </a:fontRef>
          </p:style>
        </p:cxnSp>
        <p:cxnSp>
          <p:nvCxnSpPr>
            <p:cNvPr id="192" name="Straight Connector 191">
              <a:extLst>
                <a:ext uri="{FF2B5EF4-FFF2-40B4-BE49-F238E27FC236}">
                  <a16:creationId xmlns:a16="http://schemas.microsoft.com/office/drawing/2014/main" id="{78C5DA0D-6BE1-4276-A2F7-BAC79A63C7C3}"/>
                </a:ext>
              </a:extLst>
            </p:cNvPr>
            <p:cNvCxnSpPr>
              <a:cxnSpLocks/>
            </p:cNvCxnSpPr>
            <p:nvPr/>
          </p:nvCxnSpPr>
          <p:spPr>
            <a:xfrm flipH="1" flipV="1">
              <a:off x="4936983" y="4740743"/>
              <a:ext cx="992" cy="142560"/>
            </a:xfrm>
            <a:prstGeom prst="line">
              <a:avLst/>
            </a:prstGeom>
          </p:spPr>
          <p:style>
            <a:lnRef idx="3">
              <a:schemeClr val="dk1"/>
            </a:lnRef>
            <a:fillRef idx="0">
              <a:schemeClr val="dk1"/>
            </a:fillRef>
            <a:effectRef idx="2">
              <a:schemeClr val="dk1"/>
            </a:effectRef>
            <a:fontRef idx="minor">
              <a:schemeClr val="tx1"/>
            </a:fontRef>
          </p:style>
        </p:cxnSp>
        <p:cxnSp>
          <p:nvCxnSpPr>
            <p:cNvPr id="193" name="Straight Arrow Connector 192">
              <a:extLst>
                <a:ext uri="{FF2B5EF4-FFF2-40B4-BE49-F238E27FC236}">
                  <a16:creationId xmlns:a16="http://schemas.microsoft.com/office/drawing/2014/main" id="{C5283ABC-C589-4D75-A1D8-91F4684F87BE}"/>
                </a:ext>
              </a:extLst>
            </p:cNvPr>
            <p:cNvCxnSpPr>
              <a:cxnSpLocks/>
              <a:stCxn id="182" idx="0"/>
              <a:endCxn id="241" idx="2"/>
            </p:cNvCxnSpPr>
            <p:nvPr/>
          </p:nvCxnSpPr>
          <p:spPr>
            <a:xfrm flipV="1">
              <a:off x="3215185" y="3207859"/>
              <a:ext cx="341211" cy="1354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4" name="Straight Arrow Connector 193">
              <a:extLst>
                <a:ext uri="{FF2B5EF4-FFF2-40B4-BE49-F238E27FC236}">
                  <a16:creationId xmlns:a16="http://schemas.microsoft.com/office/drawing/2014/main" id="{4F10FC7B-5AB0-40A7-A006-50FAFEAC291B}"/>
                </a:ext>
              </a:extLst>
            </p:cNvPr>
            <p:cNvCxnSpPr>
              <a:cxnSpLocks/>
              <a:stCxn id="184" idx="0"/>
              <a:endCxn id="244" idx="2"/>
            </p:cNvCxnSpPr>
            <p:nvPr/>
          </p:nvCxnSpPr>
          <p:spPr>
            <a:xfrm flipH="1" flipV="1">
              <a:off x="3141180" y="3207859"/>
              <a:ext cx="948210" cy="1361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5" name="Straight Arrow Connector 194">
              <a:extLst>
                <a:ext uri="{FF2B5EF4-FFF2-40B4-BE49-F238E27FC236}">
                  <a16:creationId xmlns:a16="http://schemas.microsoft.com/office/drawing/2014/main" id="{8A0D4906-2132-4918-8F4C-600E04427FB7}"/>
                </a:ext>
              </a:extLst>
            </p:cNvPr>
            <p:cNvCxnSpPr>
              <a:cxnSpLocks/>
              <a:stCxn id="185" idx="0"/>
              <a:endCxn id="244" idx="2"/>
            </p:cNvCxnSpPr>
            <p:nvPr/>
          </p:nvCxnSpPr>
          <p:spPr>
            <a:xfrm flipH="1" flipV="1">
              <a:off x="3141180" y="3207859"/>
              <a:ext cx="1381308" cy="13613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6" name="Straight Arrow Connector 195">
              <a:extLst>
                <a:ext uri="{FF2B5EF4-FFF2-40B4-BE49-F238E27FC236}">
                  <a16:creationId xmlns:a16="http://schemas.microsoft.com/office/drawing/2014/main" id="{2EDE171F-E69B-4C9F-99C6-FBBC6E3D1D81}"/>
                </a:ext>
              </a:extLst>
            </p:cNvPr>
            <p:cNvCxnSpPr>
              <a:cxnSpLocks/>
              <a:stCxn id="181" idx="0"/>
              <a:endCxn id="244" idx="2"/>
            </p:cNvCxnSpPr>
            <p:nvPr/>
          </p:nvCxnSpPr>
          <p:spPr>
            <a:xfrm flipV="1">
              <a:off x="2792351" y="3207859"/>
              <a:ext cx="348828" cy="13562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7" name="Straight Arrow Connector 196">
              <a:extLst>
                <a:ext uri="{FF2B5EF4-FFF2-40B4-BE49-F238E27FC236}">
                  <a16:creationId xmlns:a16="http://schemas.microsoft.com/office/drawing/2014/main" id="{D74405F4-DAB3-4101-A206-4176ABA3B08F}"/>
                </a:ext>
              </a:extLst>
            </p:cNvPr>
            <p:cNvCxnSpPr>
              <a:cxnSpLocks/>
              <a:stCxn id="186" idx="0"/>
              <a:endCxn id="244" idx="2"/>
            </p:cNvCxnSpPr>
            <p:nvPr/>
          </p:nvCxnSpPr>
          <p:spPr>
            <a:xfrm flipH="1" flipV="1">
              <a:off x="3141180" y="3207859"/>
              <a:ext cx="1787383" cy="13613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8" name="Straight Arrow Connector 197">
              <a:extLst>
                <a:ext uri="{FF2B5EF4-FFF2-40B4-BE49-F238E27FC236}">
                  <a16:creationId xmlns:a16="http://schemas.microsoft.com/office/drawing/2014/main" id="{8EC594A5-0342-48D2-98AA-754BF05B68F5}"/>
                </a:ext>
              </a:extLst>
            </p:cNvPr>
            <p:cNvCxnSpPr>
              <a:cxnSpLocks/>
              <a:stCxn id="182" idx="0"/>
              <a:endCxn id="244" idx="2"/>
            </p:cNvCxnSpPr>
            <p:nvPr/>
          </p:nvCxnSpPr>
          <p:spPr>
            <a:xfrm flipH="1" flipV="1">
              <a:off x="3141180" y="3207859"/>
              <a:ext cx="74006" cy="1354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199" name="Group 198">
              <a:extLst>
                <a:ext uri="{FF2B5EF4-FFF2-40B4-BE49-F238E27FC236}">
                  <a16:creationId xmlns:a16="http://schemas.microsoft.com/office/drawing/2014/main" id="{8BE7B5F6-AFA1-4F21-974D-3886AF963C18}"/>
                </a:ext>
              </a:extLst>
            </p:cNvPr>
            <p:cNvGrpSpPr/>
            <p:nvPr/>
          </p:nvGrpSpPr>
          <p:grpSpPr>
            <a:xfrm>
              <a:off x="3050727" y="2681068"/>
              <a:ext cx="179453" cy="526791"/>
              <a:chOff x="4485919" y="1739760"/>
              <a:chExt cx="208974" cy="600064"/>
            </a:xfrm>
          </p:grpSpPr>
          <p:pic>
            <p:nvPicPr>
              <p:cNvPr id="244" name="Picture 243">
                <a:extLst>
                  <a:ext uri="{FF2B5EF4-FFF2-40B4-BE49-F238E27FC236}">
                    <a16:creationId xmlns:a16="http://schemas.microsoft.com/office/drawing/2014/main" id="{A6422C76-3D13-4A7A-B9FE-E0D37D8B8418}"/>
                  </a:ext>
                </a:extLst>
              </p:cNvPr>
              <p:cNvPicPr>
                <a:picLocks noChangeAspect="1"/>
              </p:cNvPicPr>
              <p:nvPr/>
            </p:nvPicPr>
            <p:blipFill>
              <a:blip r:embed="rId10"/>
              <a:stretch>
                <a:fillRect/>
              </a:stretch>
            </p:blipFill>
            <p:spPr>
              <a:xfrm>
                <a:off x="4487611" y="2144735"/>
                <a:ext cx="207282" cy="195089"/>
              </a:xfrm>
              <a:prstGeom prst="rect">
                <a:avLst/>
              </a:prstGeom>
            </p:spPr>
          </p:pic>
          <p:pic>
            <p:nvPicPr>
              <p:cNvPr id="245" name="Picture 244">
                <a:extLst>
                  <a:ext uri="{FF2B5EF4-FFF2-40B4-BE49-F238E27FC236}">
                    <a16:creationId xmlns:a16="http://schemas.microsoft.com/office/drawing/2014/main" id="{627B2A7B-9865-46B1-8CDA-5B3C384CD1D4}"/>
                  </a:ext>
                </a:extLst>
              </p:cNvPr>
              <p:cNvPicPr>
                <a:picLocks noChangeAspect="1"/>
              </p:cNvPicPr>
              <p:nvPr/>
            </p:nvPicPr>
            <p:blipFill>
              <a:blip r:embed="rId10"/>
              <a:stretch>
                <a:fillRect/>
              </a:stretch>
            </p:blipFill>
            <p:spPr>
              <a:xfrm>
                <a:off x="4485919" y="1739760"/>
                <a:ext cx="207282" cy="195089"/>
              </a:xfrm>
              <a:prstGeom prst="rect">
                <a:avLst/>
              </a:prstGeom>
            </p:spPr>
          </p:pic>
          <p:cxnSp>
            <p:nvCxnSpPr>
              <p:cNvPr id="246" name="Straight Connector 245">
                <a:extLst>
                  <a:ext uri="{FF2B5EF4-FFF2-40B4-BE49-F238E27FC236}">
                    <a16:creationId xmlns:a16="http://schemas.microsoft.com/office/drawing/2014/main" id="{D4883627-3FAF-4E46-A593-222C5A11D044}"/>
                  </a:ext>
                </a:extLst>
              </p:cNvPr>
              <p:cNvCxnSpPr>
                <a:cxnSpLocks/>
              </p:cNvCxnSpPr>
              <p:nvPr/>
            </p:nvCxnSpPr>
            <p:spPr>
              <a:xfrm>
                <a:off x="4587868" y="1931461"/>
                <a:ext cx="1692" cy="209886"/>
              </a:xfrm>
              <a:prstGeom prst="line">
                <a:avLst/>
              </a:prstGeom>
            </p:spPr>
            <p:style>
              <a:lnRef idx="3">
                <a:schemeClr val="dk1"/>
              </a:lnRef>
              <a:fillRef idx="0">
                <a:schemeClr val="dk1"/>
              </a:fillRef>
              <a:effectRef idx="2">
                <a:schemeClr val="dk1"/>
              </a:effectRef>
              <a:fontRef idx="minor">
                <a:schemeClr val="tx1"/>
              </a:fontRef>
            </p:style>
          </p:cxnSp>
        </p:grpSp>
        <p:grpSp>
          <p:nvGrpSpPr>
            <p:cNvPr id="200" name="Group 199">
              <a:extLst>
                <a:ext uri="{FF2B5EF4-FFF2-40B4-BE49-F238E27FC236}">
                  <a16:creationId xmlns:a16="http://schemas.microsoft.com/office/drawing/2014/main" id="{BE8E4B3A-122C-471B-926F-78C6A06760AA}"/>
                </a:ext>
              </a:extLst>
            </p:cNvPr>
            <p:cNvGrpSpPr/>
            <p:nvPr/>
          </p:nvGrpSpPr>
          <p:grpSpPr>
            <a:xfrm>
              <a:off x="3465944" y="2681068"/>
              <a:ext cx="179453" cy="526791"/>
              <a:chOff x="4485919" y="1739760"/>
              <a:chExt cx="208974" cy="600064"/>
            </a:xfrm>
          </p:grpSpPr>
          <p:pic>
            <p:nvPicPr>
              <p:cNvPr id="241" name="Picture 240">
                <a:extLst>
                  <a:ext uri="{FF2B5EF4-FFF2-40B4-BE49-F238E27FC236}">
                    <a16:creationId xmlns:a16="http://schemas.microsoft.com/office/drawing/2014/main" id="{89717EA1-80D5-46AF-8D1E-13584C34EEF9}"/>
                  </a:ext>
                </a:extLst>
              </p:cNvPr>
              <p:cNvPicPr>
                <a:picLocks noChangeAspect="1"/>
              </p:cNvPicPr>
              <p:nvPr/>
            </p:nvPicPr>
            <p:blipFill>
              <a:blip r:embed="rId10"/>
              <a:stretch>
                <a:fillRect/>
              </a:stretch>
            </p:blipFill>
            <p:spPr>
              <a:xfrm>
                <a:off x="4487611" y="2144735"/>
                <a:ext cx="207282" cy="195089"/>
              </a:xfrm>
              <a:prstGeom prst="rect">
                <a:avLst/>
              </a:prstGeom>
            </p:spPr>
          </p:pic>
          <p:pic>
            <p:nvPicPr>
              <p:cNvPr id="242" name="Picture 241">
                <a:extLst>
                  <a:ext uri="{FF2B5EF4-FFF2-40B4-BE49-F238E27FC236}">
                    <a16:creationId xmlns:a16="http://schemas.microsoft.com/office/drawing/2014/main" id="{A54BC5F5-BFCB-41F9-9AB2-E6EABF847840}"/>
                  </a:ext>
                </a:extLst>
              </p:cNvPr>
              <p:cNvPicPr>
                <a:picLocks noChangeAspect="1"/>
              </p:cNvPicPr>
              <p:nvPr/>
            </p:nvPicPr>
            <p:blipFill>
              <a:blip r:embed="rId10"/>
              <a:stretch>
                <a:fillRect/>
              </a:stretch>
            </p:blipFill>
            <p:spPr>
              <a:xfrm>
                <a:off x="4485919" y="1739760"/>
                <a:ext cx="207282" cy="195089"/>
              </a:xfrm>
              <a:prstGeom prst="rect">
                <a:avLst/>
              </a:prstGeom>
            </p:spPr>
          </p:pic>
          <p:cxnSp>
            <p:nvCxnSpPr>
              <p:cNvPr id="243" name="Straight Connector 242">
                <a:extLst>
                  <a:ext uri="{FF2B5EF4-FFF2-40B4-BE49-F238E27FC236}">
                    <a16:creationId xmlns:a16="http://schemas.microsoft.com/office/drawing/2014/main" id="{6579A8CE-FE3C-402C-A22F-B275E3918123}"/>
                  </a:ext>
                </a:extLst>
              </p:cNvPr>
              <p:cNvCxnSpPr>
                <a:cxnSpLocks/>
              </p:cNvCxnSpPr>
              <p:nvPr/>
            </p:nvCxnSpPr>
            <p:spPr>
              <a:xfrm>
                <a:off x="4587868" y="1931461"/>
                <a:ext cx="1692" cy="209886"/>
              </a:xfrm>
              <a:prstGeom prst="line">
                <a:avLst/>
              </a:prstGeom>
            </p:spPr>
            <p:style>
              <a:lnRef idx="3">
                <a:schemeClr val="dk1"/>
              </a:lnRef>
              <a:fillRef idx="0">
                <a:schemeClr val="dk1"/>
              </a:fillRef>
              <a:effectRef idx="2">
                <a:schemeClr val="dk1"/>
              </a:effectRef>
              <a:fontRef idx="minor">
                <a:schemeClr val="tx1"/>
              </a:fontRef>
            </p:style>
          </p:cxnSp>
        </p:grpSp>
        <p:grpSp>
          <p:nvGrpSpPr>
            <p:cNvPr id="201" name="Group 200">
              <a:extLst>
                <a:ext uri="{FF2B5EF4-FFF2-40B4-BE49-F238E27FC236}">
                  <a16:creationId xmlns:a16="http://schemas.microsoft.com/office/drawing/2014/main" id="{0089A578-BD4F-4AB3-BDA0-5803E1481DE7}"/>
                </a:ext>
              </a:extLst>
            </p:cNvPr>
            <p:cNvGrpSpPr/>
            <p:nvPr/>
          </p:nvGrpSpPr>
          <p:grpSpPr>
            <a:xfrm>
              <a:off x="3875268" y="2678094"/>
              <a:ext cx="179453" cy="526791"/>
              <a:chOff x="4485919" y="1739760"/>
              <a:chExt cx="208974" cy="600064"/>
            </a:xfrm>
          </p:grpSpPr>
          <p:pic>
            <p:nvPicPr>
              <p:cNvPr id="238" name="Picture 237">
                <a:extLst>
                  <a:ext uri="{FF2B5EF4-FFF2-40B4-BE49-F238E27FC236}">
                    <a16:creationId xmlns:a16="http://schemas.microsoft.com/office/drawing/2014/main" id="{F8730761-186A-4F92-BD09-37C6ACD87625}"/>
                  </a:ext>
                </a:extLst>
              </p:cNvPr>
              <p:cNvPicPr>
                <a:picLocks noChangeAspect="1"/>
              </p:cNvPicPr>
              <p:nvPr/>
            </p:nvPicPr>
            <p:blipFill>
              <a:blip r:embed="rId10"/>
              <a:stretch>
                <a:fillRect/>
              </a:stretch>
            </p:blipFill>
            <p:spPr>
              <a:xfrm>
                <a:off x="4487611" y="2144735"/>
                <a:ext cx="207282" cy="195089"/>
              </a:xfrm>
              <a:prstGeom prst="rect">
                <a:avLst/>
              </a:prstGeom>
            </p:spPr>
          </p:pic>
          <p:pic>
            <p:nvPicPr>
              <p:cNvPr id="239" name="Picture 238">
                <a:extLst>
                  <a:ext uri="{FF2B5EF4-FFF2-40B4-BE49-F238E27FC236}">
                    <a16:creationId xmlns:a16="http://schemas.microsoft.com/office/drawing/2014/main" id="{D44DD76C-9FD4-4E6D-8D78-C05F89029030}"/>
                  </a:ext>
                </a:extLst>
              </p:cNvPr>
              <p:cNvPicPr>
                <a:picLocks noChangeAspect="1"/>
              </p:cNvPicPr>
              <p:nvPr/>
            </p:nvPicPr>
            <p:blipFill>
              <a:blip r:embed="rId10"/>
              <a:stretch>
                <a:fillRect/>
              </a:stretch>
            </p:blipFill>
            <p:spPr>
              <a:xfrm>
                <a:off x="4485919" y="1739760"/>
                <a:ext cx="207282" cy="195089"/>
              </a:xfrm>
              <a:prstGeom prst="rect">
                <a:avLst/>
              </a:prstGeom>
            </p:spPr>
          </p:pic>
          <p:cxnSp>
            <p:nvCxnSpPr>
              <p:cNvPr id="240" name="Straight Connector 239">
                <a:extLst>
                  <a:ext uri="{FF2B5EF4-FFF2-40B4-BE49-F238E27FC236}">
                    <a16:creationId xmlns:a16="http://schemas.microsoft.com/office/drawing/2014/main" id="{F238BF7F-BC53-420C-B82C-1F861565A116}"/>
                  </a:ext>
                </a:extLst>
              </p:cNvPr>
              <p:cNvCxnSpPr>
                <a:cxnSpLocks/>
              </p:cNvCxnSpPr>
              <p:nvPr/>
            </p:nvCxnSpPr>
            <p:spPr>
              <a:xfrm>
                <a:off x="4587868" y="1931461"/>
                <a:ext cx="1692" cy="209886"/>
              </a:xfrm>
              <a:prstGeom prst="line">
                <a:avLst/>
              </a:prstGeom>
            </p:spPr>
            <p:style>
              <a:lnRef idx="3">
                <a:schemeClr val="dk1"/>
              </a:lnRef>
              <a:fillRef idx="0">
                <a:schemeClr val="dk1"/>
              </a:fillRef>
              <a:effectRef idx="2">
                <a:schemeClr val="dk1"/>
              </a:effectRef>
              <a:fontRef idx="minor">
                <a:schemeClr val="tx1"/>
              </a:fontRef>
            </p:style>
          </p:cxnSp>
        </p:grpSp>
        <p:grpSp>
          <p:nvGrpSpPr>
            <p:cNvPr id="202" name="Group 201">
              <a:extLst>
                <a:ext uri="{FF2B5EF4-FFF2-40B4-BE49-F238E27FC236}">
                  <a16:creationId xmlns:a16="http://schemas.microsoft.com/office/drawing/2014/main" id="{F72C36E8-4785-4469-A660-FE16440851A7}"/>
                </a:ext>
              </a:extLst>
            </p:cNvPr>
            <p:cNvGrpSpPr/>
            <p:nvPr/>
          </p:nvGrpSpPr>
          <p:grpSpPr>
            <a:xfrm>
              <a:off x="4290485" y="2678094"/>
              <a:ext cx="179453" cy="526791"/>
              <a:chOff x="4485919" y="1739760"/>
              <a:chExt cx="208974" cy="600064"/>
            </a:xfrm>
          </p:grpSpPr>
          <p:pic>
            <p:nvPicPr>
              <p:cNvPr id="235" name="Picture 234">
                <a:extLst>
                  <a:ext uri="{FF2B5EF4-FFF2-40B4-BE49-F238E27FC236}">
                    <a16:creationId xmlns:a16="http://schemas.microsoft.com/office/drawing/2014/main" id="{AC03B778-0B93-4197-819B-240194C39800}"/>
                  </a:ext>
                </a:extLst>
              </p:cNvPr>
              <p:cNvPicPr>
                <a:picLocks noChangeAspect="1"/>
              </p:cNvPicPr>
              <p:nvPr/>
            </p:nvPicPr>
            <p:blipFill>
              <a:blip r:embed="rId10"/>
              <a:stretch>
                <a:fillRect/>
              </a:stretch>
            </p:blipFill>
            <p:spPr>
              <a:xfrm>
                <a:off x="4487611" y="2144735"/>
                <a:ext cx="207282" cy="195089"/>
              </a:xfrm>
              <a:prstGeom prst="rect">
                <a:avLst/>
              </a:prstGeom>
            </p:spPr>
          </p:pic>
          <p:pic>
            <p:nvPicPr>
              <p:cNvPr id="236" name="Picture 235">
                <a:extLst>
                  <a:ext uri="{FF2B5EF4-FFF2-40B4-BE49-F238E27FC236}">
                    <a16:creationId xmlns:a16="http://schemas.microsoft.com/office/drawing/2014/main" id="{FA09F276-624F-4A8A-9D1E-F6D25AF0D29E}"/>
                  </a:ext>
                </a:extLst>
              </p:cNvPr>
              <p:cNvPicPr>
                <a:picLocks noChangeAspect="1"/>
              </p:cNvPicPr>
              <p:nvPr/>
            </p:nvPicPr>
            <p:blipFill>
              <a:blip r:embed="rId10"/>
              <a:stretch>
                <a:fillRect/>
              </a:stretch>
            </p:blipFill>
            <p:spPr>
              <a:xfrm>
                <a:off x="4485919" y="1739760"/>
                <a:ext cx="207282" cy="195089"/>
              </a:xfrm>
              <a:prstGeom prst="rect">
                <a:avLst/>
              </a:prstGeom>
            </p:spPr>
          </p:pic>
          <p:cxnSp>
            <p:nvCxnSpPr>
              <p:cNvPr id="237" name="Straight Connector 236">
                <a:extLst>
                  <a:ext uri="{FF2B5EF4-FFF2-40B4-BE49-F238E27FC236}">
                    <a16:creationId xmlns:a16="http://schemas.microsoft.com/office/drawing/2014/main" id="{7D6F600A-B87C-430C-A270-F0A9288F77A8}"/>
                  </a:ext>
                </a:extLst>
              </p:cNvPr>
              <p:cNvCxnSpPr>
                <a:cxnSpLocks/>
              </p:cNvCxnSpPr>
              <p:nvPr/>
            </p:nvCxnSpPr>
            <p:spPr>
              <a:xfrm>
                <a:off x="4587868" y="1931461"/>
                <a:ext cx="1692" cy="209886"/>
              </a:xfrm>
              <a:prstGeom prst="line">
                <a:avLst/>
              </a:prstGeom>
            </p:spPr>
            <p:style>
              <a:lnRef idx="3">
                <a:schemeClr val="dk1"/>
              </a:lnRef>
              <a:fillRef idx="0">
                <a:schemeClr val="dk1"/>
              </a:fillRef>
              <a:effectRef idx="2">
                <a:schemeClr val="dk1"/>
              </a:effectRef>
              <a:fontRef idx="minor">
                <a:schemeClr val="tx1"/>
              </a:fontRef>
            </p:style>
          </p:cxnSp>
        </p:grpSp>
        <p:cxnSp>
          <p:nvCxnSpPr>
            <p:cNvPr id="203" name="Straight Arrow Connector 202">
              <a:extLst>
                <a:ext uri="{FF2B5EF4-FFF2-40B4-BE49-F238E27FC236}">
                  <a16:creationId xmlns:a16="http://schemas.microsoft.com/office/drawing/2014/main" id="{059E1722-C300-4F62-AF5C-A58DE2369427}"/>
                </a:ext>
              </a:extLst>
            </p:cNvPr>
            <p:cNvCxnSpPr>
              <a:cxnSpLocks/>
              <a:stCxn id="181" idx="0"/>
              <a:endCxn id="241" idx="2"/>
            </p:cNvCxnSpPr>
            <p:nvPr/>
          </p:nvCxnSpPr>
          <p:spPr>
            <a:xfrm flipV="1">
              <a:off x="2792351" y="3207859"/>
              <a:ext cx="764045" cy="13562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4" name="Straight Arrow Connector 203">
              <a:extLst>
                <a:ext uri="{FF2B5EF4-FFF2-40B4-BE49-F238E27FC236}">
                  <a16:creationId xmlns:a16="http://schemas.microsoft.com/office/drawing/2014/main" id="{273A2D0A-24F7-4A19-A1CC-52CF9670958B}"/>
                </a:ext>
              </a:extLst>
            </p:cNvPr>
            <p:cNvCxnSpPr>
              <a:cxnSpLocks/>
              <a:stCxn id="181" idx="0"/>
              <a:endCxn id="238" idx="2"/>
            </p:cNvCxnSpPr>
            <p:nvPr/>
          </p:nvCxnSpPr>
          <p:spPr>
            <a:xfrm flipV="1">
              <a:off x="2792351" y="3204885"/>
              <a:ext cx="1173369" cy="13592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5" name="Straight Arrow Connector 204">
              <a:extLst>
                <a:ext uri="{FF2B5EF4-FFF2-40B4-BE49-F238E27FC236}">
                  <a16:creationId xmlns:a16="http://schemas.microsoft.com/office/drawing/2014/main" id="{777047D6-C856-476F-B656-F73296E43F32}"/>
                </a:ext>
              </a:extLst>
            </p:cNvPr>
            <p:cNvCxnSpPr>
              <a:cxnSpLocks/>
              <a:stCxn id="181" idx="0"/>
            </p:cNvCxnSpPr>
            <p:nvPr/>
          </p:nvCxnSpPr>
          <p:spPr>
            <a:xfrm flipV="1">
              <a:off x="2792351" y="3186875"/>
              <a:ext cx="1557087" cy="13772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6" name="Straight Arrow Connector 205">
              <a:extLst>
                <a:ext uri="{FF2B5EF4-FFF2-40B4-BE49-F238E27FC236}">
                  <a16:creationId xmlns:a16="http://schemas.microsoft.com/office/drawing/2014/main" id="{84DD1695-4E83-40F6-A131-4620BF319086}"/>
                </a:ext>
              </a:extLst>
            </p:cNvPr>
            <p:cNvCxnSpPr>
              <a:cxnSpLocks/>
              <a:stCxn id="182" idx="0"/>
              <a:endCxn id="238" idx="2"/>
            </p:cNvCxnSpPr>
            <p:nvPr/>
          </p:nvCxnSpPr>
          <p:spPr>
            <a:xfrm flipV="1">
              <a:off x="3215185" y="3204885"/>
              <a:ext cx="750536" cy="1357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7" name="Straight Arrow Connector 206">
              <a:extLst>
                <a:ext uri="{FF2B5EF4-FFF2-40B4-BE49-F238E27FC236}">
                  <a16:creationId xmlns:a16="http://schemas.microsoft.com/office/drawing/2014/main" id="{A0F90734-3474-412E-BD7A-5DFA8B6E4217}"/>
                </a:ext>
              </a:extLst>
            </p:cNvPr>
            <p:cNvCxnSpPr>
              <a:cxnSpLocks/>
              <a:stCxn id="182" idx="0"/>
              <a:endCxn id="235" idx="2"/>
            </p:cNvCxnSpPr>
            <p:nvPr/>
          </p:nvCxnSpPr>
          <p:spPr>
            <a:xfrm flipV="1">
              <a:off x="3215185" y="3204885"/>
              <a:ext cx="1165752" cy="1357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8" name="Straight Arrow Connector 207">
              <a:extLst>
                <a:ext uri="{FF2B5EF4-FFF2-40B4-BE49-F238E27FC236}">
                  <a16:creationId xmlns:a16="http://schemas.microsoft.com/office/drawing/2014/main" id="{583F22B9-7715-42DE-B9D0-3CCD1DB0C75F}"/>
                </a:ext>
              </a:extLst>
            </p:cNvPr>
            <p:cNvCxnSpPr>
              <a:cxnSpLocks/>
              <a:endCxn id="241" idx="2"/>
            </p:cNvCxnSpPr>
            <p:nvPr/>
          </p:nvCxnSpPr>
          <p:spPr>
            <a:xfrm flipH="1" flipV="1">
              <a:off x="3556397" y="3207859"/>
              <a:ext cx="115201" cy="1368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9" name="Straight Arrow Connector 208">
              <a:extLst>
                <a:ext uri="{FF2B5EF4-FFF2-40B4-BE49-F238E27FC236}">
                  <a16:creationId xmlns:a16="http://schemas.microsoft.com/office/drawing/2014/main" id="{E454EE1F-7504-4B3D-9CFE-2946AE83F415}"/>
                </a:ext>
              </a:extLst>
            </p:cNvPr>
            <p:cNvCxnSpPr>
              <a:cxnSpLocks/>
            </p:cNvCxnSpPr>
            <p:nvPr/>
          </p:nvCxnSpPr>
          <p:spPr>
            <a:xfrm flipH="1" flipV="1">
              <a:off x="3597591" y="3222099"/>
              <a:ext cx="948210" cy="1361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0" name="Straight Arrow Connector 209">
              <a:extLst>
                <a:ext uri="{FF2B5EF4-FFF2-40B4-BE49-F238E27FC236}">
                  <a16:creationId xmlns:a16="http://schemas.microsoft.com/office/drawing/2014/main" id="{193EA0C1-1BAE-4243-A926-000DA87D61BA}"/>
                </a:ext>
              </a:extLst>
            </p:cNvPr>
            <p:cNvCxnSpPr>
              <a:cxnSpLocks/>
            </p:cNvCxnSpPr>
            <p:nvPr/>
          </p:nvCxnSpPr>
          <p:spPr>
            <a:xfrm flipH="1" flipV="1">
              <a:off x="3597591" y="3222099"/>
              <a:ext cx="1381308" cy="13613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1" name="Straight Arrow Connector 210">
              <a:extLst>
                <a:ext uri="{FF2B5EF4-FFF2-40B4-BE49-F238E27FC236}">
                  <a16:creationId xmlns:a16="http://schemas.microsoft.com/office/drawing/2014/main" id="{3EAFDA7F-8A4E-48CC-8247-F1ECABC834F7}"/>
                </a:ext>
              </a:extLst>
            </p:cNvPr>
            <p:cNvCxnSpPr>
              <a:cxnSpLocks/>
              <a:endCxn id="244" idx="2"/>
            </p:cNvCxnSpPr>
            <p:nvPr/>
          </p:nvCxnSpPr>
          <p:spPr>
            <a:xfrm flipH="1" flipV="1">
              <a:off x="3141180" y="3207859"/>
              <a:ext cx="530417" cy="1368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2" name="Straight Arrow Connector 211">
              <a:extLst>
                <a:ext uri="{FF2B5EF4-FFF2-40B4-BE49-F238E27FC236}">
                  <a16:creationId xmlns:a16="http://schemas.microsoft.com/office/drawing/2014/main" id="{60FAAAA9-19D0-4385-BFF8-56B2E343BAC3}"/>
                </a:ext>
              </a:extLst>
            </p:cNvPr>
            <p:cNvCxnSpPr>
              <a:cxnSpLocks/>
            </p:cNvCxnSpPr>
            <p:nvPr/>
          </p:nvCxnSpPr>
          <p:spPr>
            <a:xfrm flipV="1">
              <a:off x="3671596" y="3219125"/>
              <a:ext cx="750536" cy="1357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3" name="Straight Arrow Connector 212">
              <a:extLst>
                <a:ext uri="{FF2B5EF4-FFF2-40B4-BE49-F238E27FC236}">
                  <a16:creationId xmlns:a16="http://schemas.microsoft.com/office/drawing/2014/main" id="{ACD8C5DD-12D9-4166-9EB2-290F84473327}"/>
                </a:ext>
              </a:extLst>
            </p:cNvPr>
            <p:cNvCxnSpPr>
              <a:cxnSpLocks/>
              <a:endCxn id="238" idx="2"/>
            </p:cNvCxnSpPr>
            <p:nvPr/>
          </p:nvCxnSpPr>
          <p:spPr>
            <a:xfrm flipV="1">
              <a:off x="3671596" y="3204885"/>
              <a:ext cx="294124" cy="13713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4" name="Straight Arrow Connector 213">
              <a:extLst>
                <a:ext uri="{FF2B5EF4-FFF2-40B4-BE49-F238E27FC236}">
                  <a16:creationId xmlns:a16="http://schemas.microsoft.com/office/drawing/2014/main" id="{10551856-9AB4-4581-ACAD-9BF96F6055BA}"/>
                </a:ext>
              </a:extLst>
            </p:cNvPr>
            <p:cNvCxnSpPr>
              <a:cxnSpLocks/>
              <a:stCxn id="186" idx="0"/>
              <a:endCxn id="235" idx="2"/>
            </p:cNvCxnSpPr>
            <p:nvPr/>
          </p:nvCxnSpPr>
          <p:spPr>
            <a:xfrm flipH="1" flipV="1">
              <a:off x="4380938" y="3204885"/>
              <a:ext cx="547625" cy="13643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5" name="Straight Arrow Connector 214">
              <a:extLst>
                <a:ext uri="{FF2B5EF4-FFF2-40B4-BE49-F238E27FC236}">
                  <a16:creationId xmlns:a16="http://schemas.microsoft.com/office/drawing/2014/main" id="{92AEE7F9-1DCF-4EC5-B3A1-8545CA5FE750}"/>
                </a:ext>
              </a:extLst>
            </p:cNvPr>
            <p:cNvCxnSpPr>
              <a:cxnSpLocks/>
              <a:endCxn id="238" idx="2"/>
            </p:cNvCxnSpPr>
            <p:nvPr/>
          </p:nvCxnSpPr>
          <p:spPr>
            <a:xfrm flipH="1" flipV="1">
              <a:off x="3965721" y="3204885"/>
              <a:ext cx="962843" cy="13095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6" name="Straight Arrow Connector 215">
              <a:extLst>
                <a:ext uri="{FF2B5EF4-FFF2-40B4-BE49-F238E27FC236}">
                  <a16:creationId xmlns:a16="http://schemas.microsoft.com/office/drawing/2014/main" id="{DA142DD0-71E8-453B-99A4-65B342F2BAA2}"/>
                </a:ext>
              </a:extLst>
            </p:cNvPr>
            <p:cNvCxnSpPr>
              <a:cxnSpLocks/>
              <a:stCxn id="184" idx="0"/>
              <a:endCxn id="235" idx="2"/>
            </p:cNvCxnSpPr>
            <p:nvPr/>
          </p:nvCxnSpPr>
          <p:spPr>
            <a:xfrm flipV="1">
              <a:off x="4089390" y="3204885"/>
              <a:ext cx="291548" cy="13649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7" name="Straight Arrow Connector 216">
              <a:extLst>
                <a:ext uri="{FF2B5EF4-FFF2-40B4-BE49-F238E27FC236}">
                  <a16:creationId xmlns:a16="http://schemas.microsoft.com/office/drawing/2014/main" id="{72D6A384-E751-402D-A1AB-9D15755FF945}"/>
                </a:ext>
              </a:extLst>
            </p:cNvPr>
            <p:cNvCxnSpPr>
              <a:cxnSpLocks/>
            </p:cNvCxnSpPr>
            <p:nvPr/>
          </p:nvCxnSpPr>
          <p:spPr>
            <a:xfrm flipH="1" flipV="1">
              <a:off x="3279516" y="2016528"/>
              <a:ext cx="671878" cy="6574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8" name="Straight Arrow Connector 217">
              <a:extLst>
                <a:ext uri="{FF2B5EF4-FFF2-40B4-BE49-F238E27FC236}">
                  <a16:creationId xmlns:a16="http://schemas.microsoft.com/office/drawing/2014/main" id="{EFBB3ACA-23B6-42E0-AC20-4EC7321C899A}"/>
                </a:ext>
              </a:extLst>
            </p:cNvPr>
            <p:cNvCxnSpPr>
              <a:cxnSpLocks/>
              <a:stCxn id="236" idx="0"/>
              <a:endCxn id="221" idx="2"/>
            </p:cNvCxnSpPr>
            <p:nvPr/>
          </p:nvCxnSpPr>
          <p:spPr>
            <a:xfrm flipH="1" flipV="1">
              <a:off x="3292390" y="2020674"/>
              <a:ext cx="1087095" cy="6574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9" name="Straight Arrow Connector 218">
              <a:extLst>
                <a:ext uri="{FF2B5EF4-FFF2-40B4-BE49-F238E27FC236}">
                  <a16:creationId xmlns:a16="http://schemas.microsoft.com/office/drawing/2014/main" id="{6907EECF-CAC2-446E-8340-79E0D0382842}"/>
                </a:ext>
              </a:extLst>
            </p:cNvPr>
            <p:cNvCxnSpPr>
              <a:cxnSpLocks/>
              <a:stCxn id="245" idx="0"/>
            </p:cNvCxnSpPr>
            <p:nvPr/>
          </p:nvCxnSpPr>
          <p:spPr>
            <a:xfrm flipV="1">
              <a:off x="3139727" y="2035624"/>
              <a:ext cx="158512" cy="6454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0" name="Straight Arrow Connector 219">
              <a:extLst>
                <a:ext uri="{FF2B5EF4-FFF2-40B4-BE49-F238E27FC236}">
                  <a16:creationId xmlns:a16="http://schemas.microsoft.com/office/drawing/2014/main" id="{648091B2-6F9A-428F-90EC-1EE5E515D463}"/>
                </a:ext>
              </a:extLst>
            </p:cNvPr>
            <p:cNvCxnSpPr>
              <a:cxnSpLocks/>
              <a:stCxn id="242" idx="0"/>
            </p:cNvCxnSpPr>
            <p:nvPr/>
          </p:nvCxnSpPr>
          <p:spPr>
            <a:xfrm flipH="1" flipV="1">
              <a:off x="3324971" y="2118484"/>
              <a:ext cx="229973" cy="562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21" name="Picture 220">
              <a:extLst>
                <a:ext uri="{FF2B5EF4-FFF2-40B4-BE49-F238E27FC236}">
                  <a16:creationId xmlns:a16="http://schemas.microsoft.com/office/drawing/2014/main" id="{C5253F53-7AD4-4BE7-95F0-6A74A31480DC}"/>
                </a:ext>
              </a:extLst>
            </p:cNvPr>
            <p:cNvPicPr>
              <a:picLocks noChangeAspect="1"/>
            </p:cNvPicPr>
            <p:nvPr/>
          </p:nvPicPr>
          <p:blipFill>
            <a:blip r:embed="rId10"/>
            <a:stretch>
              <a:fillRect/>
            </a:stretch>
          </p:blipFill>
          <p:spPr>
            <a:xfrm>
              <a:off x="3198989" y="1840939"/>
              <a:ext cx="186801" cy="179735"/>
            </a:xfrm>
            <a:prstGeom prst="rect">
              <a:avLst/>
            </a:prstGeom>
          </p:spPr>
        </p:pic>
        <p:pic>
          <p:nvPicPr>
            <p:cNvPr id="222" name="Picture 221">
              <a:extLst>
                <a:ext uri="{FF2B5EF4-FFF2-40B4-BE49-F238E27FC236}">
                  <a16:creationId xmlns:a16="http://schemas.microsoft.com/office/drawing/2014/main" id="{E0CE5ED1-4883-4717-81A9-C63D8BCB8D01}"/>
                </a:ext>
              </a:extLst>
            </p:cNvPr>
            <p:cNvPicPr>
              <a:picLocks noChangeAspect="1"/>
            </p:cNvPicPr>
            <p:nvPr/>
          </p:nvPicPr>
          <p:blipFill>
            <a:blip r:embed="rId10"/>
            <a:stretch>
              <a:fillRect/>
            </a:stretch>
          </p:blipFill>
          <p:spPr>
            <a:xfrm>
              <a:off x="3704660" y="1845173"/>
              <a:ext cx="186801" cy="179735"/>
            </a:xfrm>
            <a:prstGeom prst="rect">
              <a:avLst/>
            </a:prstGeom>
          </p:spPr>
        </p:pic>
        <p:pic>
          <p:nvPicPr>
            <p:cNvPr id="223" name="Picture 222">
              <a:extLst>
                <a:ext uri="{FF2B5EF4-FFF2-40B4-BE49-F238E27FC236}">
                  <a16:creationId xmlns:a16="http://schemas.microsoft.com/office/drawing/2014/main" id="{563C03F2-4EAD-4F10-8934-83F5E0BE2872}"/>
                </a:ext>
              </a:extLst>
            </p:cNvPr>
            <p:cNvPicPr>
              <a:picLocks noChangeAspect="1"/>
            </p:cNvPicPr>
            <p:nvPr/>
          </p:nvPicPr>
          <p:blipFill>
            <a:blip r:embed="rId10"/>
            <a:stretch>
              <a:fillRect/>
            </a:stretch>
          </p:blipFill>
          <p:spPr>
            <a:xfrm>
              <a:off x="4162637" y="1845801"/>
              <a:ext cx="186801" cy="179735"/>
            </a:xfrm>
            <a:prstGeom prst="rect">
              <a:avLst/>
            </a:prstGeom>
          </p:spPr>
        </p:pic>
        <p:cxnSp>
          <p:nvCxnSpPr>
            <p:cNvPr id="224" name="Straight Arrow Connector 223">
              <a:extLst>
                <a:ext uri="{FF2B5EF4-FFF2-40B4-BE49-F238E27FC236}">
                  <a16:creationId xmlns:a16="http://schemas.microsoft.com/office/drawing/2014/main" id="{8D08E84F-C65E-496A-819F-E7ADBC7D5760}"/>
                </a:ext>
              </a:extLst>
            </p:cNvPr>
            <p:cNvCxnSpPr>
              <a:cxnSpLocks/>
              <a:stCxn id="242" idx="0"/>
            </p:cNvCxnSpPr>
            <p:nvPr/>
          </p:nvCxnSpPr>
          <p:spPr>
            <a:xfrm flipV="1">
              <a:off x="3554944" y="2017700"/>
              <a:ext cx="269535" cy="6633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5" name="Straight Arrow Connector 224">
              <a:extLst>
                <a:ext uri="{FF2B5EF4-FFF2-40B4-BE49-F238E27FC236}">
                  <a16:creationId xmlns:a16="http://schemas.microsoft.com/office/drawing/2014/main" id="{8D77E9C2-59FE-4F1C-9845-96AC0E138839}"/>
                </a:ext>
              </a:extLst>
            </p:cNvPr>
            <p:cNvCxnSpPr>
              <a:cxnSpLocks/>
              <a:stCxn id="236" idx="0"/>
              <a:endCxn id="222" idx="3"/>
            </p:cNvCxnSpPr>
            <p:nvPr/>
          </p:nvCxnSpPr>
          <p:spPr>
            <a:xfrm flipH="1" flipV="1">
              <a:off x="3891461" y="1935041"/>
              <a:ext cx="488024" cy="7430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6" name="Straight Arrow Connector 225">
              <a:extLst>
                <a:ext uri="{FF2B5EF4-FFF2-40B4-BE49-F238E27FC236}">
                  <a16:creationId xmlns:a16="http://schemas.microsoft.com/office/drawing/2014/main" id="{13CBBB0A-C169-4AE4-A304-F9B519AFDA73}"/>
                </a:ext>
              </a:extLst>
            </p:cNvPr>
            <p:cNvCxnSpPr>
              <a:cxnSpLocks/>
              <a:stCxn id="245" idx="0"/>
              <a:endCxn id="222" idx="1"/>
            </p:cNvCxnSpPr>
            <p:nvPr/>
          </p:nvCxnSpPr>
          <p:spPr>
            <a:xfrm flipV="1">
              <a:off x="3139727" y="1935041"/>
              <a:ext cx="564933" cy="7460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7" name="Straight Arrow Connector 226">
              <a:extLst>
                <a:ext uri="{FF2B5EF4-FFF2-40B4-BE49-F238E27FC236}">
                  <a16:creationId xmlns:a16="http://schemas.microsoft.com/office/drawing/2014/main" id="{65608A84-5F1A-451D-9750-9A7B77477378}"/>
                </a:ext>
              </a:extLst>
            </p:cNvPr>
            <p:cNvCxnSpPr>
              <a:cxnSpLocks/>
              <a:stCxn id="239" idx="0"/>
            </p:cNvCxnSpPr>
            <p:nvPr/>
          </p:nvCxnSpPr>
          <p:spPr>
            <a:xfrm flipH="1" flipV="1">
              <a:off x="3771008" y="2008578"/>
              <a:ext cx="193260" cy="6695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8" name="Straight Arrow Connector 227">
              <a:extLst>
                <a:ext uri="{FF2B5EF4-FFF2-40B4-BE49-F238E27FC236}">
                  <a16:creationId xmlns:a16="http://schemas.microsoft.com/office/drawing/2014/main" id="{D23FF3ED-EF59-43A9-96D6-E3E102BF2D43}"/>
                </a:ext>
              </a:extLst>
            </p:cNvPr>
            <p:cNvCxnSpPr>
              <a:cxnSpLocks/>
              <a:stCxn id="242" idx="0"/>
              <a:endCxn id="223" idx="2"/>
            </p:cNvCxnSpPr>
            <p:nvPr/>
          </p:nvCxnSpPr>
          <p:spPr>
            <a:xfrm flipV="1">
              <a:off x="3554944" y="2025536"/>
              <a:ext cx="701094" cy="6555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9" name="Straight Arrow Connector 228">
              <a:extLst>
                <a:ext uri="{FF2B5EF4-FFF2-40B4-BE49-F238E27FC236}">
                  <a16:creationId xmlns:a16="http://schemas.microsoft.com/office/drawing/2014/main" id="{39AACC31-C746-4181-B6CB-66D0EFB49115}"/>
                </a:ext>
              </a:extLst>
            </p:cNvPr>
            <p:cNvCxnSpPr>
              <a:cxnSpLocks/>
              <a:stCxn id="245" idx="0"/>
              <a:endCxn id="223" idx="1"/>
            </p:cNvCxnSpPr>
            <p:nvPr/>
          </p:nvCxnSpPr>
          <p:spPr>
            <a:xfrm flipV="1">
              <a:off x="3139727" y="1935669"/>
              <a:ext cx="1022910" cy="7453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0" name="Straight Arrow Connector 229">
              <a:extLst>
                <a:ext uri="{FF2B5EF4-FFF2-40B4-BE49-F238E27FC236}">
                  <a16:creationId xmlns:a16="http://schemas.microsoft.com/office/drawing/2014/main" id="{77500E25-E2FB-42CC-8A7C-42F3D05631CB}"/>
                </a:ext>
              </a:extLst>
            </p:cNvPr>
            <p:cNvCxnSpPr>
              <a:cxnSpLocks/>
              <a:stCxn id="239" idx="0"/>
              <a:endCxn id="223" idx="2"/>
            </p:cNvCxnSpPr>
            <p:nvPr/>
          </p:nvCxnSpPr>
          <p:spPr>
            <a:xfrm flipV="1">
              <a:off x="3964268" y="2025536"/>
              <a:ext cx="291770" cy="6525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1" name="Straight Arrow Connector 230">
              <a:extLst>
                <a:ext uri="{FF2B5EF4-FFF2-40B4-BE49-F238E27FC236}">
                  <a16:creationId xmlns:a16="http://schemas.microsoft.com/office/drawing/2014/main" id="{A09F9D10-14FE-4AC2-8133-639D421FAD62}"/>
                </a:ext>
              </a:extLst>
            </p:cNvPr>
            <p:cNvCxnSpPr>
              <a:cxnSpLocks/>
              <a:stCxn id="236" idx="0"/>
              <a:endCxn id="223" idx="2"/>
            </p:cNvCxnSpPr>
            <p:nvPr/>
          </p:nvCxnSpPr>
          <p:spPr>
            <a:xfrm flipH="1" flipV="1">
              <a:off x="4256038" y="2025536"/>
              <a:ext cx="123447" cy="6525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2" name="TextBox 231">
                  <a:extLst>
                    <a:ext uri="{FF2B5EF4-FFF2-40B4-BE49-F238E27FC236}">
                      <a16:creationId xmlns:a16="http://schemas.microsoft.com/office/drawing/2014/main" id="{7392EB15-7552-45E5-A989-DB658477E6FD}"/>
                    </a:ext>
                  </a:extLst>
                </p:cNvPr>
                <p:cNvSpPr txBox="1"/>
                <p:nvPr/>
              </p:nvSpPr>
              <p:spPr>
                <a:xfrm>
                  <a:off x="3144641" y="1468471"/>
                  <a:ext cx="334489" cy="366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1</m:t>
                            </m:r>
                          </m:sub>
                        </m:sSub>
                      </m:oMath>
                    </m:oMathPara>
                  </a14:m>
                  <a:endParaRPr lang="en-US" sz="1350" dirty="0"/>
                </a:p>
              </p:txBody>
            </p:sp>
          </mc:Choice>
          <mc:Fallback xmlns="">
            <p:sp>
              <p:nvSpPr>
                <p:cNvPr id="96" name="TextBox 95">
                  <a:extLst>
                    <a:ext uri="{FF2B5EF4-FFF2-40B4-BE49-F238E27FC236}">
                      <a16:creationId xmlns:a16="http://schemas.microsoft.com/office/drawing/2014/main" id="{7392EB15-7552-45E5-A989-DB658477E6FD}"/>
                    </a:ext>
                  </a:extLst>
                </p:cNvPr>
                <p:cNvSpPr txBox="1">
                  <a:spLocks noRot="1" noChangeAspect="1" noMove="1" noResize="1" noEditPoints="1" noAdjustHandles="1" noChangeArrowheads="1" noChangeShapeType="1" noTextEdit="1"/>
                </p:cNvSpPr>
                <p:nvPr/>
              </p:nvSpPr>
              <p:spPr>
                <a:xfrm>
                  <a:off x="3144641" y="1468471"/>
                  <a:ext cx="334489" cy="366627"/>
                </a:xfrm>
                <a:prstGeom prst="rect">
                  <a:avLst/>
                </a:prstGeom>
                <a:blipFill>
                  <a:blip r:embed="rId7"/>
                  <a:stretch>
                    <a:fillRect l="-11429" r="-5714"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3" name="TextBox 232">
                  <a:extLst>
                    <a:ext uri="{FF2B5EF4-FFF2-40B4-BE49-F238E27FC236}">
                      <a16:creationId xmlns:a16="http://schemas.microsoft.com/office/drawing/2014/main" id="{6FA0600F-F32F-4AC7-A8D1-9C0739C697AB}"/>
                    </a:ext>
                  </a:extLst>
                </p:cNvPr>
                <p:cNvSpPr txBox="1"/>
                <p:nvPr/>
              </p:nvSpPr>
              <p:spPr>
                <a:xfrm>
                  <a:off x="3653821" y="1483491"/>
                  <a:ext cx="340876" cy="366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2</m:t>
                            </m:r>
                          </m:sub>
                        </m:sSub>
                      </m:oMath>
                    </m:oMathPara>
                  </a14:m>
                  <a:endParaRPr lang="en-US" sz="1350" dirty="0"/>
                </a:p>
              </p:txBody>
            </p:sp>
          </mc:Choice>
          <mc:Fallback xmlns="">
            <p:sp>
              <p:nvSpPr>
                <p:cNvPr id="97" name="TextBox 96">
                  <a:extLst>
                    <a:ext uri="{FF2B5EF4-FFF2-40B4-BE49-F238E27FC236}">
                      <a16:creationId xmlns:a16="http://schemas.microsoft.com/office/drawing/2014/main" id="{6FA0600F-F32F-4AC7-A8D1-9C0739C697AB}"/>
                    </a:ext>
                  </a:extLst>
                </p:cNvPr>
                <p:cNvSpPr txBox="1">
                  <a:spLocks noRot="1" noChangeAspect="1" noMove="1" noResize="1" noEditPoints="1" noAdjustHandles="1" noChangeArrowheads="1" noChangeShapeType="1" noTextEdit="1"/>
                </p:cNvSpPr>
                <p:nvPr/>
              </p:nvSpPr>
              <p:spPr>
                <a:xfrm>
                  <a:off x="3653821" y="1483491"/>
                  <a:ext cx="340876" cy="366627"/>
                </a:xfrm>
                <a:prstGeom prst="rect">
                  <a:avLst/>
                </a:prstGeom>
                <a:blipFill>
                  <a:blip r:embed="rId8"/>
                  <a:stretch>
                    <a:fillRect l="-11429" r="-8571"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4" name="TextBox 233">
                  <a:extLst>
                    <a:ext uri="{FF2B5EF4-FFF2-40B4-BE49-F238E27FC236}">
                      <a16:creationId xmlns:a16="http://schemas.microsoft.com/office/drawing/2014/main" id="{2821EFD1-6970-4AA9-B038-7FD654CFD52E}"/>
                    </a:ext>
                  </a:extLst>
                </p:cNvPr>
                <p:cNvSpPr txBox="1"/>
                <p:nvPr/>
              </p:nvSpPr>
              <p:spPr>
                <a:xfrm>
                  <a:off x="4164672" y="1480067"/>
                  <a:ext cx="340876" cy="366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𝑎</m:t>
                            </m:r>
                          </m:e>
                          <m:sub>
                            <m:r>
                              <a:rPr lang="en-US" sz="1350" i="1">
                                <a:latin typeface="Cambria Math" panose="02040503050406030204" pitchFamily="18" charset="0"/>
                              </a:rPr>
                              <m:t>3</m:t>
                            </m:r>
                          </m:sub>
                        </m:sSub>
                      </m:oMath>
                    </m:oMathPara>
                  </a14:m>
                  <a:endParaRPr lang="en-US" sz="1350" dirty="0"/>
                </a:p>
              </p:txBody>
            </p:sp>
          </mc:Choice>
          <mc:Fallback xmlns="">
            <p:sp>
              <p:nvSpPr>
                <p:cNvPr id="98" name="TextBox 97">
                  <a:extLst>
                    <a:ext uri="{FF2B5EF4-FFF2-40B4-BE49-F238E27FC236}">
                      <a16:creationId xmlns:a16="http://schemas.microsoft.com/office/drawing/2014/main" id="{2821EFD1-6970-4AA9-B038-7FD654CFD52E}"/>
                    </a:ext>
                  </a:extLst>
                </p:cNvPr>
                <p:cNvSpPr txBox="1">
                  <a:spLocks noRot="1" noChangeAspect="1" noMove="1" noResize="1" noEditPoints="1" noAdjustHandles="1" noChangeArrowheads="1" noChangeShapeType="1" noTextEdit="1"/>
                </p:cNvSpPr>
                <p:nvPr/>
              </p:nvSpPr>
              <p:spPr>
                <a:xfrm>
                  <a:off x="4164672" y="1480067"/>
                  <a:ext cx="340876" cy="366627"/>
                </a:xfrm>
                <a:prstGeom prst="rect">
                  <a:avLst/>
                </a:prstGeom>
                <a:blipFill>
                  <a:blip r:embed="rId11"/>
                  <a:stretch>
                    <a:fillRect l="-11429" r="-8571" b="-8333"/>
                  </a:stretch>
                </a:blipFill>
              </p:spPr>
              <p:txBody>
                <a:bodyPr/>
                <a:lstStyle/>
                <a:p>
                  <a:r>
                    <a:rPr lang="en-US">
                      <a:noFill/>
                    </a:rPr>
                    <a:t> </a:t>
                  </a:r>
                </a:p>
              </p:txBody>
            </p:sp>
          </mc:Fallback>
        </mc:AlternateContent>
      </p:grpSp>
    </p:spTree>
    <p:extLst>
      <p:ext uri="{BB962C8B-B14F-4D97-AF65-F5344CB8AC3E}">
        <p14:creationId xmlns:p14="http://schemas.microsoft.com/office/powerpoint/2010/main" val="20527465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51FF93-C3A7-44F3-A0BF-BC6AC39FDD8F}"/>
                  </a:ext>
                </a:extLst>
              </p:cNvPr>
              <p:cNvSpPr txBox="1"/>
              <p:nvPr/>
            </p:nvSpPr>
            <p:spPr>
              <a:xfrm>
                <a:off x="1359050" y="91402"/>
                <a:ext cx="6149440" cy="415498"/>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r>
                        <a:rPr lang="en-US" sz="2100" b="1" dirty="0">
                          <a:solidFill>
                            <a:prstClr val="black"/>
                          </a:solidFill>
                          <a:latin typeface="Cambria Math" panose="02040503050406030204" pitchFamily="18" charset="0"/>
                        </a:rPr>
                        <m:t>𝐏𝐨𝐰𝐞𝐫</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𝐨𝐟</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𝐃𝐞𝐞𝐩</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𝐐</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𝐍𝐞𝐭𝐰𝐨𝐫𝐤𝐬</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𝐟𝐨𝐫</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𝐑𝐋</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𝐖𝐢𝐭𝐡</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𝐈𝐦𝐚𝐠𝐞𝐬</m:t>
                      </m:r>
                    </m:oMath>
                  </m:oMathPara>
                </a14:m>
                <a:endParaRPr lang="en-US" sz="2100" b="1" dirty="0">
                  <a:solidFill>
                    <a:prstClr val="black"/>
                  </a:solidFill>
                  <a:latin typeface="Calibri" panose="020F0502020204030204"/>
                </a:endParaRPr>
              </a:p>
            </p:txBody>
          </p:sp>
        </mc:Choice>
        <mc:Fallback xmlns="">
          <p:sp>
            <p:nvSpPr>
              <p:cNvPr id="3" name="TextBox 2">
                <a:extLst>
                  <a:ext uri="{FF2B5EF4-FFF2-40B4-BE49-F238E27FC236}">
                    <a16:creationId xmlns:a16="http://schemas.microsoft.com/office/drawing/2014/main" id="{F551FF93-C3A7-44F3-A0BF-BC6AC39FDD8F}"/>
                  </a:ext>
                </a:extLst>
              </p:cNvPr>
              <p:cNvSpPr txBox="1">
                <a:spLocks noRot="1" noChangeAspect="1" noMove="1" noResize="1" noEditPoints="1" noAdjustHandles="1" noChangeArrowheads="1" noChangeShapeType="1" noTextEdit="1"/>
              </p:cNvSpPr>
              <p:nvPr/>
            </p:nvSpPr>
            <p:spPr>
              <a:xfrm>
                <a:off x="1359050" y="91402"/>
                <a:ext cx="6149440" cy="415498"/>
              </a:xfrm>
              <a:prstGeom prst="rect">
                <a:avLst/>
              </a:prstGeom>
              <a:blipFill>
                <a:blip r:embed="rId2"/>
                <a:stretch>
                  <a:fillRect b="-1323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75E5983-012F-42BD-879E-2FF664FA0F35}"/>
                  </a:ext>
                </a:extLst>
              </p:cNvPr>
              <p:cNvSpPr txBox="1"/>
              <p:nvPr/>
            </p:nvSpPr>
            <p:spPr>
              <a:xfrm>
                <a:off x="621871" y="922903"/>
                <a:ext cx="4372223" cy="923330"/>
              </a:xfrm>
              <a:prstGeom prst="rect">
                <a:avLst/>
              </a:prstGeom>
              <a:noFill/>
            </p:spPr>
            <p:txBody>
              <a:bodyPr wrap="none" rtlCol="0">
                <a:spAutoFit/>
              </a:bodyPr>
              <a:lstStyle/>
              <a:p>
                <a:pPr marL="214313" indent="-214313">
                  <a:buFont typeface="Wingdings" panose="05000000000000000000" pitchFamily="2" charset="2"/>
                  <a:buChar char="q"/>
                </a:pPr>
                <a:r>
                  <a:rPr lang="en-US" sz="1350" dirty="0"/>
                  <a:t>Seek parameters </a:t>
                </a:r>
                <a14:m>
                  <m:oMath xmlns:m="http://schemas.openxmlformats.org/officeDocument/2006/math">
                    <m:r>
                      <a:rPr lang="en-US" sz="1350" i="1">
                        <a:latin typeface="Cambria Math" panose="02040503050406030204" pitchFamily="18" charset="0"/>
                      </a:rPr>
                      <m:t>𝜃</m:t>
                    </m:r>
                  </m:oMath>
                </a14:m>
                <a:r>
                  <a:rPr lang="en-US" sz="1350" dirty="0"/>
                  <a:t> that </a:t>
                </a:r>
                <a:r>
                  <a:rPr lang="en-US" sz="1350" dirty="0" smtClean="0"/>
                  <a:t>best approximate the Q function</a:t>
                </a:r>
                <a:endParaRPr lang="en-US" sz="1350" dirty="0"/>
              </a:p>
              <a:p>
                <a:endParaRPr lang="en-US" sz="1350" dirty="0"/>
              </a:p>
              <a:p>
                <a:endParaRPr lang="en-US" sz="1350" dirty="0"/>
              </a:p>
              <a:p>
                <a:endParaRPr lang="en-US" sz="1350" dirty="0"/>
              </a:p>
            </p:txBody>
          </p:sp>
        </mc:Choice>
        <mc:Fallback>
          <p:sp>
            <p:nvSpPr>
              <p:cNvPr id="5" name="TextBox 4">
                <a:extLst>
                  <a:ext uri="{FF2B5EF4-FFF2-40B4-BE49-F238E27FC236}">
                    <a16:creationId xmlns:a16="http://schemas.microsoft.com/office/drawing/2014/main" id="{575E5983-012F-42BD-879E-2FF664FA0F35}"/>
                  </a:ext>
                </a:extLst>
              </p:cNvPr>
              <p:cNvSpPr txBox="1">
                <a:spLocks noRot="1" noChangeAspect="1" noMove="1" noResize="1" noEditPoints="1" noAdjustHandles="1" noChangeArrowheads="1" noChangeShapeType="1" noTextEdit="1"/>
              </p:cNvSpPr>
              <p:nvPr/>
            </p:nvSpPr>
            <p:spPr>
              <a:xfrm>
                <a:off x="621871" y="922903"/>
                <a:ext cx="4372223" cy="923330"/>
              </a:xfrm>
              <a:prstGeom prst="rect">
                <a:avLst/>
              </a:prstGeom>
              <a:blipFill>
                <a:blip r:embed="rId3"/>
                <a:stretch>
                  <a:fillRect l="-139" t="-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C7C42736-E813-4835-97F0-E247CFBAF52A}"/>
                  </a:ext>
                </a:extLst>
              </p:cNvPr>
              <p:cNvSpPr txBox="1"/>
              <p:nvPr/>
            </p:nvSpPr>
            <p:spPr>
              <a:xfrm>
                <a:off x="2825512" y="2894352"/>
                <a:ext cx="2399824" cy="507831"/>
              </a:xfrm>
              <a:prstGeom prst="rect">
                <a:avLst/>
              </a:prstGeom>
              <a:noFill/>
            </p:spPr>
            <p:txBody>
              <a:bodyPr wrap="none" rtlCol="0">
                <a:spAutoFit/>
              </a:bodyPr>
              <a:lstStyle/>
              <a:p>
                <a:pPr algn="ctr"/>
                <a:r>
                  <a:rPr lang="en-US" sz="1350" dirty="0">
                    <a:solidFill>
                      <a:srgbClr val="0070C0"/>
                    </a:solidFill>
                  </a:rPr>
                  <a:t>Predictive model for value </a:t>
                </a:r>
              </a:p>
              <a:p>
                <a:pPr algn="ctr"/>
                <a:r>
                  <a:rPr lang="en-US" sz="1350" dirty="0">
                    <a:solidFill>
                      <a:srgbClr val="0070C0"/>
                    </a:solidFill>
                  </a:rPr>
                  <a:t>of state-action pair </a:t>
                </a:r>
                <a14:m>
                  <m:oMath xmlns:m="http://schemas.openxmlformats.org/officeDocument/2006/math">
                    <m:r>
                      <a:rPr lang="en-US" sz="1350" i="1">
                        <a:solidFill>
                          <a:srgbClr val="0070C0"/>
                        </a:solidFill>
                        <a:latin typeface="Cambria Math" panose="02040503050406030204" pitchFamily="18" charset="0"/>
                      </a:rPr>
                      <m:t>(</m:t>
                    </m:r>
                    <m:sSub>
                      <m:sSubPr>
                        <m:ctrlPr>
                          <a:rPr lang="en-US" sz="1350" i="1">
                            <a:solidFill>
                              <a:srgbClr val="0070C0"/>
                            </a:solidFill>
                            <a:latin typeface="Cambria Math" panose="02040503050406030204" pitchFamily="18" charset="0"/>
                          </a:rPr>
                        </m:ctrlPr>
                      </m:sSubPr>
                      <m:e>
                        <m:r>
                          <a:rPr lang="en-US" sz="1350" i="1">
                            <a:solidFill>
                              <a:srgbClr val="0070C0"/>
                            </a:solidFill>
                            <a:latin typeface="Cambria Math" panose="02040503050406030204" pitchFamily="18" charset="0"/>
                          </a:rPr>
                          <m:t>𝑠</m:t>
                        </m:r>
                      </m:e>
                      <m:sub>
                        <m:r>
                          <a:rPr lang="en-US" sz="1350" i="1">
                            <a:solidFill>
                              <a:srgbClr val="0070C0"/>
                            </a:solidFill>
                            <a:latin typeface="Cambria Math" panose="02040503050406030204" pitchFamily="18" charset="0"/>
                          </a:rPr>
                          <m:t>𝑡</m:t>
                        </m:r>
                        <m:r>
                          <a:rPr lang="en-US" sz="1350" i="1">
                            <a:solidFill>
                              <a:srgbClr val="0070C0"/>
                            </a:solidFill>
                            <a:latin typeface="Cambria Math" panose="02040503050406030204" pitchFamily="18" charset="0"/>
                          </a:rPr>
                          <m:t>−1</m:t>
                        </m:r>
                      </m:sub>
                    </m:sSub>
                    <m:r>
                      <a:rPr lang="en-US" sz="1350" i="1">
                        <a:solidFill>
                          <a:srgbClr val="0070C0"/>
                        </a:solidFill>
                        <a:latin typeface="Cambria Math" panose="02040503050406030204" pitchFamily="18" charset="0"/>
                      </a:rPr>
                      <m:t>,</m:t>
                    </m:r>
                    <m:sSub>
                      <m:sSubPr>
                        <m:ctrlPr>
                          <a:rPr lang="en-US" sz="1350" i="1">
                            <a:solidFill>
                              <a:srgbClr val="0070C0"/>
                            </a:solidFill>
                            <a:latin typeface="Cambria Math" panose="02040503050406030204" pitchFamily="18" charset="0"/>
                          </a:rPr>
                        </m:ctrlPr>
                      </m:sSubPr>
                      <m:e>
                        <m:r>
                          <a:rPr lang="en-US" sz="1350" i="1">
                            <a:solidFill>
                              <a:srgbClr val="0070C0"/>
                            </a:solidFill>
                            <a:latin typeface="Cambria Math" panose="02040503050406030204" pitchFamily="18" charset="0"/>
                          </a:rPr>
                          <m:t>𝑎</m:t>
                        </m:r>
                      </m:e>
                      <m:sub>
                        <m:r>
                          <a:rPr lang="en-US" sz="1350" i="1">
                            <a:solidFill>
                              <a:srgbClr val="0070C0"/>
                            </a:solidFill>
                            <a:latin typeface="Cambria Math" panose="02040503050406030204" pitchFamily="18" charset="0"/>
                          </a:rPr>
                          <m:t>𝑡</m:t>
                        </m:r>
                        <m:r>
                          <a:rPr lang="en-US" sz="1350" i="1">
                            <a:solidFill>
                              <a:srgbClr val="0070C0"/>
                            </a:solidFill>
                            <a:latin typeface="Cambria Math" panose="02040503050406030204" pitchFamily="18" charset="0"/>
                          </a:rPr>
                          <m:t>−1</m:t>
                        </m:r>
                      </m:sub>
                    </m:sSub>
                    <m:r>
                      <a:rPr lang="en-US" sz="1350" i="1">
                        <a:solidFill>
                          <a:srgbClr val="0070C0"/>
                        </a:solidFill>
                        <a:latin typeface="Cambria Math" panose="02040503050406030204" pitchFamily="18" charset="0"/>
                      </a:rPr>
                      <m:t>)</m:t>
                    </m:r>
                  </m:oMath>
                </a14:m>
                <a:endParaRPr lang="en-US" sz="1350" dirty="0"/>
              </a:p>
            </p:txBody>
          </p:sp>
        </mc:Choice>
        <mc:Fallback xmlns="">
          <p:sp>
            <p:nvSpPr>
              <p:cNvPr id="135" name="TextBox 134">
                <a:extLst>
                  <a:ext uri="{FF2B5EF4-FFF2-40B4-BE49-F238E27FC236}">
                    <a16:creationId xmlns:a16="http://schemas.microsoft.com/office/drawing/2014/main" id="{C7C42736-E813-4835-97F0-E247CFBAF52A}"/>
                  </a:ext>
                </a:extLst>
              </p:cNvPr>
              <p:cNvSpPr txBox="1">
                <a:spLocks noRot="1" noChangeAspect="1" noMove="1" noResize="1" noEditPoints="1" noAdjustHandles="1" noChangeArrowheads="1" noChangeShapeType="1" noTextEdit="1"/>
              </p:cNvSpPr>
              <p:nvPr/>
            </p:nvSpPr>
            <p:spPr>
              <a:xfrm>
                <a:off x="2825512" y="2894352"/>
                <a:ext cx="2399824" cy="507831"/>
              </a:xfrm>
              <a:prstGeom prst="rect">
                <a:avLst/>
              </a:prstGeom>
              <a:blipFill>
                <a:blip r:embed="rId4"/>
                <a:stretch>
                  <a:fillRect l="-254" t="-2410" b="-12048"/>
                </a:stretch>
              </a:blipFill>
            </p:spPr>
            <p:txBody>
              <a:bodyPr/>
              <a:lstStyle/>
              <a:p>
                <a:r>
                  <a:rPr lang="en-US">
                    <a:noFill/>
                  </a:rPr>
                  <a:t> </a:t>
                </a:r>
              </a:p>
            </p:txBody>
          </p:sp>
        </mc:Fallback>
      </mc:AlternateContent>
      <p:pic>
        <p:nvPicPr>
          <p:cNvPr id="1026" name="Picture 2" descr="Image result for deep cnn">
            <a:extLst>
              <a:ext uri="{FF2B5EF4-FFF2-40B4-BE49-F238E27FC236}">
                <a16:creationId xmlns:a16="http://schemas.microsoft.com/office/drawing/2014/main" id="{4C2EE630-3613-4011-8C33-F53D037BE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838" y="1729359"/>
            <a:ext cx="8043863" cy="2027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1297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247851" y="318385"/>
            <a:ext cx="3390499" cy="828255"/>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a:t>Sequential </a:t>
            </a:r>
            <a:r>
              <a:rPr lang="en-US" sz="4400" dirty="0" smtClean="0"/>
              <a:t>Decision-Making</a:t>
            </a:r>
            <a:endParaRPr lang="en-US" sz="4400" dirty="0"/>
          </a:p>
        </p:txBody>
      </p:sp>
      <p:sp>
        <p:nvSpPr>
          <p:cNvPr id="3" name="TextBox 2">
            <a:extLst>
              <a:ext uri="{FF2B5EF4-FFF2-40B4-BE49-F238E27FC236}">
                <a16:creationId xmlns:a16="http://schemas.microsoft.com/office/drawing/2014/main" id="{82173461-8977-764F-88DE-ED8B11A0AADD}"/>
              </a:ext>
            </a:extLst>
          </p:cNvPr>
          <p:cNvSpPr txBox="1"/>
          <p:nvPr/>
        </p:nvSpPr>
        <p:spPr>
          <a:xfrm>
            <a:off x="425917" y="1792562"/>
            <a:ext cx="2432786" cy="2677656"/>
          </a:xfrm>
          <a:prstGeom prst="rect">
            <a:avLst/>
          </a:prstGeom>
          <a:noFill/>
        </p:spPr>
        <p:txBody>
          <a:bodyPr wrap="square" rtlCol="0">
            <a:spAutoFit/>
          </a:bodyPr>
          <a:lstStyle/>
          <a:p>
            <a:r>
              <a:rPr lang="en-US" sz="2100" dirty="0"/>
              <a:t>An </a:t>
            </a:r>
            <a:r>
              <a:rPr lang="en-US" sz="2100" dirty="0">
                <a:solidFill>
                  <a:srgbClr val="0070C0"/>
                </a:solidFill>
              </a:rPr>
              <a:t>agent</a:t>
            </a:r>
            <a:r>
              <a:rPr lang="en-US" sz="2100" dirty="0"/>
              <a:t> </a:t>
            </a:r>
          </a:p>
          <a:p>
            <a:endParaRPr lang="en-US" sz="2100" dirty="0"/>
          </a:p>
          <a:p>
            <a:r>
              <a:rPr lang="en-US" sz="2100" dirty="0"/>
              <a:t>takes </a:t>
            </a:r>
            <a:r>
              <a:rPr lang="en-US" sz="2100" dirty="0">
                <a:solidFill>
                  <a:srgbClr val="D5007F"/>
                </a:solidFill>
              </a:rPr>
              <a:t>actions</a:t>
            </a:r>
          </a:p>
          <a:p>
            <a:endParaRPr lang="en-US" sz="2100" dirty="0"/>
          </a:p>
          <a:p>
            <a:r>
              <a:rPr lang="en-US" sz="2100" dirty="0"/>
              <a:t>based on the </a:t>
            </a:r>
            <a:r>
              <a:rPr lang="en-US" sz="2100" dirty="0">
                <a:solidFill>
                  <a:schemeClr val="accent3"/>
                </a:solidFill>
              </a:rPr>
              <a:t>state</a:t>
            </a:r>
            <a:r>
              <a:rPr lang="en-US" sz="2100" dirty="0"/>
              <a:t> of a system</a:t>
            </a:r>
          </a:p>
          <a:p>
            <a:endParaRPr lang="en-US" sz="2100" dirty="0"/>
          </a:p>
          <a:p>
            <a:r>
              <a:rPr lang="en-US" sz="2100" dirty="0"/>
              <a:t>to maximize </a:t>
            </a:r>
            <a:r>
              <a:rPr lang="en-US" sz="2100" dirty="0">
                <a:solidFill>
                  <a:schemeClr val="accent4"/>
                </a:solidFill>
              </a:rPr>
              <a:t>reward</a:t>
            </a:r>
          </a:p>
        </p:txBody>
      </p:sp>
    </p:spTree>
    <p:extLst>
      <p:ext uri="{BB962C8B-B14F-4D97-AF65-F5344CB8AC3E}">
        <p14:creationId xmlns:p14="http://schemas.microsoft.com/office/powerpoint/2010/main" val="22981976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51FF93-C3A7-44F3-A0BF-BC6AC39FDD8F}"/>
                  </a:ext>
                </a:extLst>
              </p:cNvPr>
              <p:cNvSpPr txBox="1"/>
              <p:nvPr/>
            </p:nvSpPr>
            <p:spPr>
              <a:xfrm>
                <a:off x="1359050" y="91402"/>
                <a:ext cx="6149440" cy="415498"/>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r>
                        <a:rPr lang="en-US" sz="2100" b="1" dirty="0">
                          <a:solidFill>
                            <a:prstClr val="black"/>
                          </a:solidFill>
                          <a:latin typeface="Cambria Math" panose="02040503050406030204" pitchFamily="18" charset="0"/>
                        </a:rPr>
                        <m:t>𝐏𝐨𝐰𝐞𝐫</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𝐨𝐟</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𝐃𝐞𝐞𝐩</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𝐐</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𝐍𝐞𝐭𝐰𝐨𝐫𝐤𝐬</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𝐟𝐨𝐫</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𝐑𝐋</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𝐖𝐢𝐭𝐡</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𝐈𝐦𝐚𝐠𝐞𝐬</m:t>
                      </m:r>
                    </m:oMath>
                  </m:oMathPara>
                </a14:m>
                <a:endParaRPr lang="en-US" sz="2100" b="1" dirty="0">
                  <a:solidFill>
                    <a:prstClr val="black"/>
                  </a:solidFill>
                  <a:latin typeface="Calibri" panose="020F0502020204030204"/>
                </a:endParaRPr>
              </a:p>
            </p:txBody>
          </p:sp>
        </mc:Choice>
        <mc:Fallback xmlns="">
          <p:sp>
            <p:nvSpPr>
              <p:cNvPr id="3" name="TextBox 2">
                <a:extLst>
                  <a:ext uri="{FF2B5EF4-FFF2-40B4-BE49-F238E27FC236}">
                    <a16:creationId xmlns:a16="http://schemas.microsoft.com/office/drawing/2014/main" id="{F551FF93-C3A7-44F3-A0BF-BC6AC39FDD8F}"/>
                  </a:ext>
                </a:extLst>
              </p:cNvPr>
              <p:cNvSpPr txBox="1">
                <a:spLocks noRot="1" noChangeAspect="1" noMove="1" noResize="1" noEditPoints="1" noAdjustHandles="1" noChangeArrowheads="1" noChangeShapeType="1" noTextEdit="1"/>
              </p:cNvSpPr>
              <p:nvPr/>
            </p:nvSpPr>
            <p:spPr>
              <a:xfrm>
                <a:off x="1359050" y="91402"/>
                <a:ext cx="6149440" cy="415498"/>
              </a:xfrm>
              <a:prstGeom prst="rect">
                <a:avLst/>
              </a:prstGeom>
              <a:blipFill>
                <a:blip r:embed="rId2"/>
                <a:stretch>
                  <a:fillRect b="-13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3FD7207-2F69-4ADA-B1BE-3607304E6928}"/>
                  </a:ext>
                </a:extLst>
              </p:cNvPr>
              <p:cNvSpPr txBox="1"/>
              <p:nvPr/>
            </p:nvSpPr>
            <p:spPr>
              <a:xfrm>
                <a:off x="788774" y="1511109"/>
                <a:ext cx="1535933" cy="300082"/>
              </a:xfrm>
              <a:prstGeom prst="rect">
                <a:avLst/>
              </a:prstGeom>
              <a:noFill/>
            </p:spPr>
            <p:txBody>
              <a:bodyPr wrap="none" rtlCol="0">
                <a:spAutoFit/>
              </a:bodyPr>
              <a:lstStyle/>
              <a:p>
                <a:r>
                  <a:rPr lang="en-US" sz="1350" b="1" dirty="0">
                    <a:solidFill>
                      <a:srgbClr val="FF0000"/>
                    </a:solidFill>
                  </a:rPr>
                  <a:t>State </a:t>
                </a:r>
                <a14:m>
                  <m:oMath xmlns:m="http://schemas.openxmlformats.org/officeDocument/2006/math">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𝒔</m:t>
                        </m:r>
                      </m:e>
                      <m:sub>
                        <m:r>
                          <a:rPr lang="en-US" sz="1350" b="1" i="1">
                            <a:solidFill>
                              <a:srgbClr val="FF0000"/>
                            </a:solidFill>
                            <a:latin typeface="Cambria Math" panose="02040503050406030204" pitchFamily="18" charset="0"/>
                          </a:rPr>
                          <m:t>𝒕</m:t>
                        </m:r>
                      </m:sub>
                    </m:sSub>
                  </m:oMath>
                </a14:m>
                <a:r>
                  <a:rPr lang="en-US" sz="1350" b="1" dirty="0">
                    <a:solidFill>
                      <a:srgbClr val="FF0000"/>
                    </a:solidFill>
                  </a:rPr>
                  <a:t> (an image)</a:t>
                </a:r>
              </a:p>
            </p:txBody>
          </p:sp>
        </mc:Choice>
        <mc:Fallback xmlns="">
          <p:sp>
            <p:nvSpPr>
              <p:cNvPr id="7" name="TextBox 6">
                <a:extLst>
                  <a:ext uri="{FF2B5EF4-FFF2-40B4-BE49-F238E27FC236}">
                    <a16:creationId xmlns:a16="http://schemas.microsoft.com/office/drawing/2014/main" id="{53FD7207-2F69-4ADA-B1BE-3607304E6928}"/>
                  </a:ext>
                </a:extLst>
              </p:cNvPr>
              <p:cNvSpPr txBox="1">
                <a:spLocks noRot="1" noChangeAspect="1" noMove="1" noResize="1" noEditPoints="1" noAdjustHandles="1" noChangeArrowheads="1" noChangeShapeType="1" noTextEdit="1"/>
              </p:cNvSpPr>
              <p:nvPr/>
            </p:nvSpPr>
            <p:spPr>
              <a:xfrm>
                <a:off x="788774" y="1511109"/>
                <a:ext cx="1535933" cy="300082"/>
              </a:xfrm>
              <a:prstGeom prst="rect">
                <a:avLst/>
              </a:prstGeom>
              <a:blipFill>
                <a:blip r:embed="rId3"/>
                <a:stretch>
                  <a:fillRect l="-794" t="-4082" r="-397" b="-20408"/>
                </a:stretch>
              </a:blipFill>
            </p:spPr>
            <p:txBody>
              <a:bodyPr/>
              <a:lstStyle/>
              <a:p>
                <a:r>
                  <a:rPr lang="en-US">
                    <a:noFill/>
                  </a:rPr>
                  <a:t> </a:t>
                </a:r>
              </a:p>
            </p:txBody>
          </p:sp>
        </mc:Fallback>
      </mc:AlternateContent>
      <p:pic>
        <p:nvPicPr>
          <p:cNvPr id="12" name="Picture 2" descr="Image result for deep cnn">
            <a:extLst>
              <a:ext uri="{FF2B5EF4-FFF2-40B4-BE49-F238E27FC236}">
                <a16:creationId xmlns:a16="http://schemas.microsoft.com/office/drawing/2014/main" id="{A7117044-B722-4628-A4D3-199F6F682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3" y="1944788"/>
            <a:ext cx="8043863" cy="2027442"/>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B6B3B48E-6CDF-435D-9210-AC7FCB78A13D}"/>
              </a:ext>
            </a:extLst>
          </p:cNvPr>
          <p:cNvSpPr/>
          <p:nvPr/>
        </p:nvSpPr>
        <p:spPr>
          <a:xfrm rot="10800000">
            <a:off x="1253612" y="1779313"/>
            <a:ext cx="145296" cy="3809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69866744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551FF93-C3A7-44F3-A0BF-BC6AC39FDD8F}"/>
                  </a:ext>
                </a:extLst>
              </p:cNvPr>
              <p:cNvSpPr txBox="1"/>
              <p:nvPr/>
            </p:nvSpPr>
            <p:spPr>
              <a:xfrm>
                <a:off x="1359050" y="91402"/>
                <a:ext cx="6149440" cy="415498"/>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r>
                        <a:rPr lang="en-US" sz="2100" b="1" dirty="0">
                          <a:solidFill>
                            <a:prstClr val="black"/>
                          </a:solidFill>
                          <a:latin typeface="Cambria Math" panose="02040503050406030204" pitchFamily="18" charset="0"/>
                        </a:rPr>
                        <m:t>𝐏𝐨𝐰𝐞𝐫</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𝐨𝐟</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𝐃𝐞𝐞𝐩</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𝐐</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𝐍𝐞𝐭𝐰𝐨𝐫𝐤𝐬</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𝐟𝐨𝐫</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𝐑𝐋</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𝐖𝐢𝐭𝐡</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𝐈𝐦𝐚𝐠𝐞𝐬</m:t>
                      </m:r>
                    </m:oMath>
                  </m:oMathPara>
                </a14:m>
                <a:endParaRPr lang="en-US" sz="2100" b="1" dirty="0">
                  <a:solidFill>
                    <a:prstClr val="black"/>
                  </a:solidFill>
                  <a:latin typeface="Calibri" panose="020F0502020204030204"/>
                </a:endParaRPr>
              </a:p>
            </p:txBody>
          </p:sp>
        </mc:Choice>
        <mc:Fallback xmlns="">
          <p:sp>
            <p:nvSpPr>
              <p:cNvPr id="3" name="TextBox 2">
                <a:extLst>
                  <a:ext uri="{FF2B5EF4-FFF2-40B4-BE49-F238E27FC236}">
                    <a16:creationId xmlns:a16="http://schemas.microsoft.com/office/drawing/2014/main" id="{F551FF93-C3A7-44F3-A0BF-BC6AC39FDD8F}"/>
                  </a:ext>
                </a:extLst>
              </p:cNvPr>
              <p:cNvSpPr txBox="1">
                <a:spLocks noRot="1" noChangeAspect="1" noMove="1" noResize="1" noEditPoints="1" noAdjustHandles="1" noChangeArrowheads="1" noChangeShapeType="1" noTextEdit="1"/>
              </p:cNvSpPr>
              <p:nvPr/>
            </p:nvSpPr>
            <p:spPr>
              <a:xfrm>
                <a:off x="1359050" y="91402"/>
                <a:ext cx="6149440" cy="415498"/>
              </a:xfrm>
              <a:prstGeom prst="rect">
                <a:avLst/>
              </a:prstGeom>
              <a:blipFill>
                <a:blip r:embed="rId2"/>
                <a:stretch>
                  <a:fillRect b="-13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3FD7207-2F69-4ADA-B1BE-3607304E6928}"/>
                  </a:ext>
                </a:extLst>
              </p:cNvPr>
              <p:cNvSpPr txBox="1"/>
              <p:nvPr/>
            </p:nvSpPr>
            <p:spPr>
              <a:xfrm>
                <a:off x="788774" y="1511109"/>
                <a:ext cx="1535933" cy="300082"/>
              </a:xfrm>
              <a:prstGeom prst="rect">
                <a:avLst/>
              </a:prstGeom>
              <a:noFill/>
            </p:spPr>
            <p:txBody>
              <a:bodyPr wrap="none" rtlCol="0">
                <a:spAutoFit/>
              </a:bodyPr>
              <a:lstStyle/>
              <a:p>
                <a:r>
                  <a:rPr lang="en-US" sz="1350" b="1" dirty="0">
                    <a:solidFill>
                      <a:srgbClr val="FF0000"/>
                    </a:solidFill>
                  </a:rPr>
                  <a:t>State </a:t>
                </a:r>
                <a14:m>
                  <m:oMath xmlns:m="http://schemas.openxmlformats.org/officeDocument/2006/math">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𝒔</m:t>
                        </m:r>
                      </m:e>
                      <m:sub>
                        <m:r>
                          <a:rPr lang="en-US" sz="1350" b="1" i="1">
                            <a:solidFill>
                              <a:srgbClr val="FF0000"/>
                            </a:solidFill>
                            <a:latin typeface="Cambria Math" panose="02040503050406030204" pitchFamily="18" charset="0"/>
                          </a:rPr>
                          <m:t>𝒕</m:t>
                        </m:r>
                      </m:sub>
                    </m:sSub>
                  </m:oMath>
                </a14:m>
                <a:r>
                  <a:rPr lang="en-US" sz="1350" b="1" dirty="0">
                    <a:solidFill>
                      <a:srgbClr val="FF0000"/>
                    </a:solidFill>
                  </a:rPr>
                  <a:t> (an image)</a:t>
                </a:r>
              </a:p>
            </p:txBody>
          </p:sp>
        </mc:Choice>
        <mc:Fallback xmlns="">
          <p:sp>
            <p:nvSpPr>
              <p:cNvPr id="7" name="TextBox 6">
                <a:extLst>
                  <a:ext uri="{FF2B5EF4-FFF2-40B4-BE49-F238E27FC236}">
                    <a16:creationId xmlns:a16="http://schemas.microsoft.com/office/drawing/2014/main" id="{53FD7207-2F69-4ADA-B1BE-3607304E6928}"/>
                  </a:ext>
                </a:extLst>
              </p:cNvPr>
              <p:cNvSpPr txBox="1">
                <a:spLocks noRot="1" noChangeAspect="1" noMove="1" noResize="1" noEditPoints="1" noAdjustHandles="1" noChangeArrowheads="1" noChangeShapeType="1" noTextEdit="1"/>
              </p:cNvSpPr>
              <p:nvPr/>
            </p:nvSpPr>
            <p:spPr>
              <a:xfrm>
                <a:off x="788774" y="1511109"/>
                <a:ext cx="1535933" cy="300082"/>
              </a:xfrm>
              <a:prstGeom prst="rect">
                <a:avLst/>
              </a:prstGeom>
              <a:blipFill>
                <a:blip r:embed="rId3"/>
                <a:stretch>
                  <a:fillRect l="-794" t="-4082" r="-397" b="-20408"/>
                </a:stretch>
              </a:blipFill>
            </p:spPr>
            <p:txBody>
              <a:bodyPr/>
              <a:lstStyle/>
              <a:p>
                <a:r>
                  <a:rPr lang="en-US">
                    <a:noFill/>
                  </a:rPr>
                  <a:t> </a:t>
                </a:r>
              </a:p>
            </p:txBody>
          </p:sp>
        </mc:Fallback>
      </mc:AlternateContent>
      <p:pic>
        <p:nvPicPr>
          <p:cNvPr id="12" name="Picture 2" descr="Image result for deep cnn">
            <a:extLst>
              <a:ext uri="{FF2B5EF4-FFF2-40B4-BE49-F238E27FC236}">
                <a16:creationId xmlns:a16="http://schemas.microsoft.com/office/drawing/2014/main" id="{A7117044-B722-4628-A4D3-199F6F682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683" y="1944788"/>
            <a:ext cx="8043863" cy="2027442"/>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Up 12">
            <a:extLst>
              <a:ext uri="{FF2B5EF4-FFF2-40B4-BE49-F238E27FC236}">
                <a16:creationId xmlns:a16="http://schemas.microsoft.com/office/drawing/2014/main" id="{B6B3B48E-6CDF-435D-9210-AC7FCB78A13D}"/>
              </a:ext>
            </a:extLst>
          </p:cNvPr>
          <p:cNvSpPr/>
          <p:nvPr/>
        </p:nvSpPr>
        <p:spPr>
          <a:xfrm rot="10800000">
            <a:off x="1253612" y="1779313"/>
            <a:ext cx="145296" cy="38090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8">
            <a:extLst>
              <a:ext uri="{FF2B5EF4-FFF2-40B4-BE49-F238E27FC236}">
                <a16:creationId xmlns:a16="http://schemas.microsoft.com/office/drawing/2014/main" id="{6AE2873A-29DA-44F3-AFA0-F307C8A24BD6}"/>
              </a:ext>
            </a:extLst>
          </p:cNvPr>
          <p:cNvSpPr/>
          <p:nvPr/>
        </p:nvSpPr>
        <p:spPr>
          <a:xfrm rot="11908314">
            <a:off x="8252151" y="1671028"/>
            <a:ext cx="169055" cy="85914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BA4D37D0-C6CF-4485-B658-6690D021AFCD}"/>
                  </a:ext>
                </a:extLst>
              </p:cNvPr>
              <p:cNvSpPr/>
              <p:nvPr/>
            </p:nvSpPr>
            <p:spPr>
              <a:xfrm>
                <a:off x="7741991" y="1181630"/>
                <a:ext cx="1327351" cy="5078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50" b="1" i="1">
                          <a:solidFill>
                            <a:srgbClr val="FF0000"/>
                          </a:solidFill>
                          <a:latin typeface="Cambria Math" panose="02040503050406030204" pitchFamily="18" charset="0"/>
                        </a:rPr>
                        <m:t>𝑸</m:t>
                      </m:r>
                      <m:d>
                        <m:dPr>
                          <m:ctrlPr>
                            <a:rPr lang="en-US" sz="1350" b="1" i="1">
                              <a:solidFill>
                                <a:srgbClr val="FF0000"/>
                              </a:solidFill>
                              <a:latin typeface="Cambria Math" panose="02040503050406030204" pitchFamily="18" charset="0"/>
                            </a:rPr>
                          </m:ctrlPr>
                        </m:dPr>
                        <m:e>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𝒔</m:t>
                              </m:r>
                            </m:e>
                            <m:sub>
                              <m:r>
                                <a:rPr lang="en-US" sz="1350" b="1" i="1">
                                  <a:solidFill>
                                    <a:srgbClr val="FF0000"/>
                                  </a:solidFill>
                                  <a:latin typeface="Cambria Math" panose="02040503050406030204" pitchFamily="18" charset="0"/>
                                </a:rPr>
                                <m:t>𝒕</m:t>
                              </m:r>
                            </m:sub>
                          </m:sSub>
                          <m:r>
                            <a:rPr lang="en-US" sz="1350" b="1" i="1">
                              <a:solidFill>
                                <a:srgbClr val="FF0000"/>
                              </a:solidFill>
                              <a:latin typeface="Cambria Math" panose="02040503050406030204" pitchFamily="18" charset="0"/>
                            </a:rPr>
                            <m:t>,</m:t>
                          </m:r>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𝒂</m:t>
                              </m:r>
                            </m:e>
                            <m:sub>
                              <m:r>
                                <a:rPr lang="en-US" sz="1350" b="1" i="1">
                                  <a:solidFill>
                                    <a:srgbClr val="FF0000"/>
                                  </a:solidFill>
                                  <a:latin typeface="Cambria Math" panose="02040503050406030204" pitchFamily="18" charset="0"/>
                                </a:rPr>
                                <m:t>𝒕</m:t>
                              </m:r>
                            </m:sub>
                          </m:sSub>
                          <m:r>
                            <a:rPr lang="en-US" sz="1350" b="1" i="1">
                              <a:solidFill>
                                <a:srgbClr val="FF0000"/>
                              </a:solidFill>
                              <a:latin typeface="Cambria Math" panose="02040503050406030204" pitchFamily="18" charset="0"/>
                            </a:rPr>
                            <m:t>;</m:t>
                          </m:r>
                          <m:r>
                            <a:rPr lang="en-US" sz="1350" b="1" i="1">
                              <a:solidFill>
                                <a:srgbClr val="FF0000"/>
                              </a:solidFill>
                              <a:latin typeface="Cambria Math" panose="02040503050406030204" pitchFamily="18" charset="0"/>
                            </a:rPr>
                            <m:t>𝜽</m:t>
                          </m:r>
                        </m:e>
                      </m:d>
                    </m:oMath>
                  </m:oMathPara>
                </a14:m>
                <a:endParaRPr lang="en-US" sz="1350" b="1" i="1" dirty="0">
                  <a:solidFill>
                    <a:srgbClr val="FF0000"/>
                  </a:solidFill>
                </a:endParaRPr>
              </a:p>
              <a:p>
                <a:r>
                  <a:rPr lang="en-US" sz="1350" b="1" dirty="0">
                    <a:solidFill>
                      <a:srgbClr val="FF0000"/>
                    </a:solidFill>
                  </a:rPr>
                  <a:t>for each </a:t>
                </a:r>
                <a14:m>
                  <m:oMath xmlns:m="http://schemas.openxmlformats.org/officeDocument/2006/math">
                    <m:sSub>
                      <m:sSubPr>
                        <m:ctrlPr>
                          <a:rPr lang="en-US" sz="1350" b="1" i="1">
                            <a:solidFill>
                              <a:srgbClr val="FF0000"/>
                            </a:solidFill>
                            <a:latin typeface="Cambria Math" panose="02040503050406030204" pitchFamily="18" charset="0"/>
                          </a:rPr>
                        </m:ctrlPr>
                      </m:sSubPr>
                      <m:e>
                        <m:r>
                          <a:rPr lang="en-US" sz="1350" b="1" i="1">
                            <a:solidFill>
                              <a:srgbClr val="FF0000"/>
                            </a:solidFill>
                            <a:latin typeface="Cambria Math" panose="02040503050406030204" pitchFamily="18" charset="0"/>
                          </a:rPr>
                          <m:t>𝒂</m:t>
                        </m:r>
                      </m:e>
                      <m:sub>
                        <m:r>
                          <a:rPr lang="en-US" sz="1350" b="1" i="1">
                            <a:solidFill>
                              <a:srgbClr val="FF0000"/>
                            </a:solidFill>
                            <a:latin typeface="Cambria Math" panose="02040503050406030204" pitchFamily="18" charset="0"/>
                          </a:rPr>
                          <m:t>𝒕</m:t>
                        </m:r>
                      </m:sub>
                    </m:sSub>
                    <m:r>
                      <a:rPr lang="en-US" sz="1350" b="1" i="1">
                        <a:solidFill>
                          <a:srgbClr val="FF0000"/>
                        </a:solidFill>
                        <a:latin typeface="Cambria Math" panose="02040503050406030204" pitchFamily="18" charset="0"/>
                      </a:rPr>
                      <m:t>∈</m:t>
                    </m:r>
                    <m:r>
                      <a:rPr lang="en-US" sz="1350" b="1" i="1">
                        <a:solidFill>
                          <a:srgbClr val="FF0000"/>
                        </a:solidFill>
                        <a:latin typeface="Cambria Math" panose="02040503050406030204" pitchFamily="18" charset="0"/>
                      </a:rPr>
                      <m:t>𝑨</m:t>
                    </m:r>
                  </m:oMath>
                </a14:m>
                <a:r>
                  <a:rPr lang="en-US" sz="1350" b="1" dirty="0">
                    <a:solidFill>
                      <a:srgbClr val="FF0000"/>
                    </a:solidFill>
                  </a:rPr>
                  <a:t> </a:t>
                </a:r>
              </a:p>
            </p:txBody>
          </p:sp>
        </mc:Choice>
        <mc:Fallback xmlns="">
          <p:sp>
            <p:nvSpPr>
              <p:cNvPr id="8" name="Rectangle 7">
                <a:extLst>
                  <a:ext uri="{FF2B5EF4-FFF2-40B4-BE49-F238E27FC236}">
                    <a16:creationId xmlns:a16="http://schemas.microsoft.com/office/drawing/2014/main" id="{BA4D37D0-C6CF-4485-B658-6690D021AFCD}"/>
                  </a:ext>
                </a:extLst>
              </p:cNvPr>
              <p:cNvSpPr>
                <a:spLocks noRot="1" noChangeAspect="1" noMove="1" noResize="1" noEditPoints="1" noAdjustHandles="1" noChangeArrowheads="1" noChangeShapeType="1" noTextEdit="1"/>
              </p:cNvSpPr>
              <p:nvPr/>
            </p:nvSpPr>
            <p:spPr>
              <a:xfrm>
                <a:off x="7741991" y="1181630"/>
                <a:ext cx="1327351" cy="507831"/>
              </a:xfrm>
              <a:prstGeom prst="rect">
                <a:avLst/>
              </a:prstGeom>
              <a:blipFill>
                <a:blip r:embed="rId5"/>
                <a:stretch>
                  <a:fillRect l="-917" b="-12048"/>
                </a:stretch>
              </a:blipFill>
            </p:spPr>
            <p:txBody>
              <a:bodyPr/>
              <a:lstStyle/>
              <a:p>
                <a:r>
                  <a:rPr lang="en-US">
                    <a:noFill/>
                  </a:rPr>
                  <a:t> </a:t>
                </a:r>
              </a:p>
            </p:txBody>
          </p:sp>
        </mc:Fallback>
      </mc:AlternateContent>
    </p:spTree>
    <p:extLst>
      <p:ext uri="{BB962C8B-B14F-4D97-AF65-F5344CB8AC3E}">
        <p14:creationId xmlns:p14="http://schemas.microsoft.com/office/powerpoint/2010/main" val="19289870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atari video games deep learning">
            <a:extLst>
              <a:ext uri="{FF2B5EF4-FFF2-40B4-BE49-F238E27FC236}">
                <a16:creationId xmlns:a16="http://schemas.microsoft.com/office/drawing/2014/main" id="{1EFC84CC-3AFA-4CDC-B3B2-84B6FF1D04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5791" y="600782"/>
            <a:ext cx="6532418" cy="41751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9DF2F07-4B4C-454D-B49B-E60E72A95DF1}"/>
                  </a:ext>
                </a:extLst>
              </p:cNvPr>
              <p:cNvSpPr txBox="1"/>
              <p:nvPr/>
            </p:nvSpPr>
            <p:spPr>
              <a:xfrm>
                <a:off x="3695437" y="33028"/>
                <a:ext cx="1798890" cy="415498"/>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r>
                        <a:rPr lang="en-US" sz="2100" b="1" dirty="0">
                          <a:solidFill>
                            <a:prstClr val="black"/>
                          </a:solidFill>
                          <a:latin typeface="Cambria Math" panose="02040503050406030204" pitchFamily="18" charset="0"/>
                        </a:rPr>
                        <m:t>𝐀𝐭𝐚𝐫𝐢</m:t>
                      </m:r>
                      <m:r>
                        <a:rPr lang="en-US" sz="2100" b="1" dirty="0">
                          <a:solidFill>
                            <a:prstClr val="black"/>
                          </a:solidFill>
                          <a:latin typeface="Cambria Math" panose="02040503050406030204" pitchFamily="18" charset="0"/>
                        </a:rPr>
                        <m:t> </m:t>
                      </m:r>
                      <m:r>
                        <a:rPr lang="en-US" sz="2100" b="1" dirty="0">
                          <a:solidFill>
                            <a:prstClr val="black"/>
                          </a:solidFill>
                          <a:latin typeface="Cambria Math" panose="02040503050406030204" pitchFamily="18" charset="0"/>
                        </a:rPr>
                        <m:t>𝐆𝐚𝐦𝐞𝐬</m:t>
                      </m:r>
                    </m:oMath>
                  </m:oMathPara>
                </a14:m>
                <a:endParaRPr lang="en-US" sz="2100" b="1" dirty="0">
                  <a:solidFill>
                    <a:prstClr val="black"/>
                  </a:solidFill>
                  <a:latin typeface="Calibri" panose="020F0502020204030204"/>
                </a:endParaRPr>
              </a:p>
            </p:txBody>
          </p:sp>
        </mc:Choice>
        <mc:Fallback xmlns="">
          <p:sp>
            <p:nvSpPr>
              <p:cNvPr id="8" name="TextBox 7">
                <a:extLst>
                  <a:ext uri="{FF2B5EF4-FFF2-40B4-BE49-F238E27FC236}">
                    <a16:creationId xmlns:a16="http://schemas.microsoft.com/office/drawing/2014/main" id="{B9DF2F07-4B4C-454D-B49B-E60E72A95DF1}"/>
                  </a:ext>
                </a:extLst>
              </p:cNvPr>
              <p:cNvSpPr txBox="1">
                <a:spLocks noRot="1" noChangeAspect="1" noMove="1" noResize="1" noEditPoints="1" noAdjustHandles="1" noChangeArrowheads="1" noChangeShapeType="1" noTextEdit="1"/>
              </p:cNvSpPr>
              <p:nvPr/>
            </p:nvSpPr>
            <p:spPr>
              <a:xfrm>
                <a:off x="3695437" y="33028"/>
                <a:ext cx="1798890" cy="41549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949685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FBF9415-9863-4CBD-A5FA-AE62FA5375BA}"/>
                  </a:ext>
                </a:extLst>
              </p:cNvPr>
              <p:cNvSpPr txBox="1"/>
              <p:nvPr/>
            </p:nvSpPr>
            <p:spPr>
              <a:xfrm>
                <a:off x="536178" y="814222"/>
                <a:ext cx="7887608" cy="4247317"/>
              </a:xfrm>
              <a:prstGeom prst="rect">
                <a:avLst/>
              </a:prstGeom>
              <a:noFill/>
            </p:spPr>
            <p:txBody>
              <a:bodyPr wrap="none" rtlCol="0">
                <a:spAutoFit/>
              </a:bodyPr>
              <a:lstStyle/>
              <a:p>
                <a:pPr marL="214313" indent="-214313">
                  <a:buFont typeface="Wingdings" panose="05000000000000000000" pitchFamily="2" charset="2"/>
                  <a:buChar char="q"/>
                </a:pPr>
                <a:r>
                  <a:rPr lang="en-US" sz="1350" dirty="0"/>
                  <a:t>Tabular Q Learning employs the update rule</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Deep Q Learning uses a deep neural network with parameters </a:t>
                </a:r>
                <a14:m>
                  <m:oMath xmlns:m="http://schemas.openxmlformats.org/officeDocument/2006/math">
                    <m:r>
                      <a:rPr lang="en-US" sz="1350" b="0" i="1" smtClean="0">
                        <a:latin typeface="Cambria Math" panose="02040503050406030204" pitchFamily="18" charset="0"/>
                      </a:rPr>
                      <m:t>𝜃</m:t>
                    </m:r>
                  </m:oMath>
                </a14:m>
                <a:r>
                  <a:rPr lang="en-US" sz="1350" dirty="0"/>
                  <a:t> to </a:t>
                </a:r>
                <a:r>
                  <a:rPr lang="en-US" sz="1350" dirty="0" smtClean="0"/>
                  <a:t>approximate the </a:t>
                </a:r>
                <a14:m>
                  <m:oMath xmlns:m="http://schemas.openxmlformats.org/officeDocument/2006/math">
                    <m:r>
                      <a:rPr lang="en-US" sz="1350" i="1" dirty="0" smtClean="0">
                        <a:latin typeface="Cambria Math" panose="02040503050406030204" pitchFamily="18" charset="0"/>
                      </a:rPr>
                      <m:t>𝑄</m:t>
                    </m:r>
                  </m:oMath>
                </a14:m>
                <a:r>
                  <a:rPr lang="en-US" sz="1350" dirty="0" smtClean="0"/>
                  <a:t> function</a:t>
                </a:r>
                <a:endParaRPr lang="en-US" sz="1350" dirty="0"/>
              </a:p>
              <a:p>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Reinforcement learning has been studied for decades, and there are many other methods that we have</a:t>
                </a:r>
              </a:p>
              <a:p>
                <a:r>
                  <a:rPr lang="en-US" sz="1350" dirty="0"/>
                  <a:t>      not considered here, and are worth learning about for those interested</a:t>
                </a:r>
              </a:p>
              <a:p>
                <a:endParaRPr lang="en-US" sz="1350" dirty="0"/>
              </a:p>
              <a:p>
                <a:endParaRPr lang="en-US" sz="1350" dirty="0"/>
              </a:p>
              <a:p>
                <a:endParaRPr lang="en-US" sz="1350" dirty="0"/>
              </a:p>
              <a:p>
                <a:pPr marL="285750" indent="-285750">
                  <a:buFont typeface="Wingdings" panose="05000000000000000000" pitchFamily="2" charset="2"/>
                  <a:buChar char="q"/>
                </a:pPr>
                <a:r>
                  <a:rPr lang="en-US" sz="1350" dirty="0"/>
                  <a:t>There is also a rich theoretical foundation to RL, and therefore much is known about the fundamentals of </a:t>
                </a:r>
              </a:p>
              <a:p>
                <a:r>
                  <a:rPr lang="en-US" sz="1350" dirty="0"/>
                  <a:t>       these methods</a:t>
                </a:r>
              </a:p>
              <a:p>
                <a:endParaRPr lang="en-US" sz="1350" dirty="0"/>
              </a:p>
              <a:p>
                <a:endParaRPr lang="en-US" sz="1350" dirty="0"/>
              </a:p>
              <a:p>
                <a:endParaRPr lang="en-US" sz="1350" dirty="0"/>
              </a:p>
            </p:txBody>
          </p:sp>
        </mc:Choice>
        <mc:Fallback>
          <p:sp>
            <p:nvSpPr>
              <p:cNvPr id="5" name="TextBox 4">
                <a:extLst>
                  <a:ext uri="{FF2B5EF4-FFF2-40B4-BE49-F238E27FC236}">
                    <a16:creationId xmlns:a16="http://schemas.microsoft.com/office/drawing/2014/main" id="{4FBF9415-9863-4CBD-A5FA-AE62FA5375BA}"/>
                  </a:ext>
                </a:extLst>
              </p:cNvPr>
              <p:cNvSpPr txBox="1">
                <a:spLocks noRot="1" noChangeAspect="1" noMove="1" noResize="1" noEditPoints="1" noAdjustHandles="1" noChangeArrowheads="1" noChangeShapeType="1" noTextEdit="1"/>
              </p:cNvSpPr>
              <p:nvPr/>
            </p:nvSpPr>
            <p:spPr>
              <a:xfrm>
                <a:off x="536178" y="814222"/>
                <a:ext cx="7887608" cy="4247317"/>
              </a:xfrm>
              <a:prstGeom prst="rect">
                <a:avLst/>
              </a:prstGeom>
              <a:blipFill>
                <a:blip r:embed="rId2"/>
                <a:stretch>
                  <a:fillRect l="-77" t="-2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29624388-9418-4F07-94EA-2E8CCB98BEF0}"/>
                  </a:ext>
                </a:extLst>
              </p:cNvPr>
              <p:cNvSpPr txBox="1"/>
              <p:nvPr/>
            </p:nvSpPr>
            <p:spPr>
              <a:xfrm>
                <a:off x="454107" y="1363223"/>
                <a:ext cx="7926266" cy="2509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𝑄</m:t>
                          </m:r>
                        </m:e>
                        <m:sup>
                          <m:r>
                            <a:rPr lang="en-US" sz="1600" i="1">
                              <a:latin typeface="Cambria Math" panose="02040503050406030204" pitchFamily="18" charset="0"/>
                            </a:rPr>
                            <m:t>𝑛𝑒𝑤</m:t>
                          </m:r>
                        </m:sup>
                      </m:s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e>
                      </m:d>
                      <m:r>
                        <a:rPr lang="en-US" sz="1600" i="1">
                          <a:latin typeface="Cambria Math" panose="02040503050406030204" pitchFamily="18" charset="0"/>
                        </a:rPr>
                        <m:t>←</m:t>
                      </m:r>
                      <m:d>
                        <m:dPr>
                          <m:ctrlPr>
                            <a:rPr lang="en-US" sz="1600" i="1">
                              <a:latin typeface="Cambria Math" panose="02040503050406030204" pitchFamily="18" charset="0"/>
                            </a:rPr>
                          </m:ctrlPr>
                        </m:dPr>
                        <m:e>
                          <m:r>
                            <a:rPr lang="en-US" sz="1600" i="1">
                              <a:latin typeface="Cambria Math" panose="02040503050406030204" pitchFamily="18" charset="0"/>
                            </a:rPr>
                            <m:t>1−</m:t>
                          </m:r>
                          <m:r>
                            <a:rPr lang="en-US" sz="1600" i="1">
                              <a:latin typeface="Cambria Math" panose="02040503050406030204" pitchFamily="18" charset="0"/>
                            </a:rPr>
                            <m:t>𝛼</m:t>
                          </m:r>
                        </m:e>
                      </m:d>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𝑄</m:t>
                          </m:r>
                        </m:e>
                        <m:sup>
                          <m:r>
                            <a:rPr lang="en-US" sz="1600" i="1">
                              <a:latin typeface="Cambria Math" panose="02040503050406030204" pitchFamily="18" charset="0"/>
                            </a:rPr>
                            <m:t>𝑜𝑙𝑑</m:t>
                          </m:r>
                        </m:sup>
                      </m:s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sub>
                          </m:sSub>
                        </m:e>
                      </m:d>
                      <m:r>
                        <a:rPr lang="en-US" sz="1600" i="1">
                          <a:latin typeface="Cambria Math" panose="02040503050406030204" pitchFamily="18" charset="0"/>
                        </a:rPr>
                        <m:t>+</m:t>
                      </m:r>
                      <m:r>
                        <a:rPr lang="en-US" sz="1600" i="1">
                          <a:latin typeface="Cambria Math" panose="02040503050406030204" pitchFamily="18" charset="0"/>
                        </a:rPr>
                        <m:t>𝛼</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𝑡</m:t>
                          </m:r>
                        </m:sub>
                      </m:sSub>
                      <m:r>
                        <a:rPr lang="en-US" sz="1600" i="1">
                          <a:latin typeface="Cambria Math" panose="02040503050406030204" pitchFamily="18" charset="0"/>
                        </a:rPr>
                        <m:t>+</m:t>
                      </m:r>
                      <m:r>
                        <a:rPr lang="en-US" sz="1600" i="1">
                          <a:latin typeface="Cambria Math" panose="02040503050406030204" pitchFamily="18" charset="0"/>
                        </a:rPr>
                        <m:t>𝛾</m:t>
                      </m:r>
                      <m:r>
                        <a:rPr lang="en-US" sz="1600" i="1">
                          <a:latin typeface="Cambria Math" panose="02040503050406030204" pitchFamily="18" charset="0"/>
                        </a:rPr>
                        <m:t>⋅</m:t>
                      </m:r>
                      <m:sSup>
                        <m:sSupPr>
                          <m:ctrlPr>
                            <a:rPr lang="en-US" sz="1600" i="1">
                              <a:latin typeface="Cambria Math" panose="02040503050406030204" pitchFamily="18" charset="0"/>
                            </a:rPr>
                          </m:ctrlPr>
                        </m:sSupPr>
                        <m:e>
                          <m:r>
                            <a:rPr lang="en-US" sz="1600" i="1">
                              <a:latin typeface="Cambria Math" panose="02040503050406030204" pitchFamily="18" charset="0"/>
                            </a:rPr>
                            <m:t>𝑄</m:t>
                          </m:r>
                        </m:e>
                        <m:sup>
                          <m:r>
                            <a:rPr lang="en-US" sz="1600" i="1">
                              <a:latin typeface="Cambria Math" panose="02040503050406030204" pitchFamily="18" charset="0"/>
                            </a:rPr>
                            <m:t>𝑜𝑙𝑑</m:t>
                          </m:r>
                        </m:sup>
                      </m:sSup>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𝑡</m:t>
                              </m:r>
                              <m:r>
                                <a:rPr lang="en-US" sz="1600" i="1">
                                  <a:latin typeface="Cambria Math" panose="02040503050406030204" pitchFamily="18" charset="0"/>
                                </a:rPr>
                                <m:t>+1</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i="1">
                                  <a:latin typeface="Cambria Math" panose="02040503050406030204" pitchFamily="18" charset="0"/>
                                </a:rPr>
                                <m:t>𝑡</m:t>
                              </m:r>
                              <m:r>
                                <a:rPr lang="en-US" sz="1600" i="1">
                                  <a:latin typeface="Cambria Math" panose="02040503050406030204" pitchFamily="18" charset="0"/>
                                </a:rPr>
                                <m:t>+1</m:t>
                              </m:r>
                            </m:sub>
                          </m:sSub>
                        </m:e>
                      </m:d>
                      <m:r>
                        <a:rPr lang="en-US" sz="1600" i="1">
                          <a:latin typeface="Cambria Math" panose="02040503050406030204" pitchFamily="18" charset="0"/>
                        </a:rPr>
                        <m:t>]</m:t>
                      </m:r>
                    </m:oMath>
                  </m:oMathPara>
                </a14:m>
                <a:endParaRPr lang="en-US" sz="1600" dirty="0"/>
              </a:p>
            </p:txBody>
          </p:sp>
        </mc:Choice>
        <mc:Fallback>
          <p:sp>
            <p:nvSpPr>
              <p:cNvPr id="2" name="TextBox 1">
                <a:extLst>
                  <a:ext uri="{FF2B5EF4-FFF2-40B4-BE49-F238E27FC236}">
                    <a16:creationId xmlns:a16="http://schemas.microsoft.com/office/drawing/2014/main" id="{29624388-9418-4F07-94EA-2E8CCB98BEF0}"/>
                  </a:ext>
                </a:extLst>
              </p:cNvPr>
              <p:cNvSpPr txBox="1">
                <a:spLocks noRot="1" noChangeAspect="1" noMove="1" noResize="1" noEditPoints="1" noAdjustHandles="1" noChangeArrowheads="1" noChangeShapeType="1" noTextEdit="1"/>
              </p:cNvSpPr>
              <p:nvPr/>
            </p:nvSpPr>
            <p:spPr>
              <a:xfrm>
                <a:off x="454107" y="1363223"/>
                <a:ext cx="7926266" cy="250966"/>
              </a:xfrm>
              <a:prstGeom prst="rect">
                <a:avLst/>
              </a:prstGeom>
              <a:blipFill>
                <a:blip r:embed="rId3"/>
                <a:stretch>
                  <a:fillRect t="-2439"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EDC034A-957D-40B8-9D7B-52A4E3B8CD22}"/>
                  </a:ext>
                </a:extLst>
              </p:cNvPr>
              <p:cNvSpPr txBox="1"/>
              <p:nvPr/>
            </p:nvSpPr>
            <p:spPr>
              <a:xfrm>
                <a:off x="3341465" y="-2048"/>
                <a:ext cx="2151551" cy="415498"/>
              </a:xfrm>
              <a:prstGeom prst="rect">
                <a:avLst/>
              </a:prstGeom>
              <a:noFill/>
            </p:spPr>
            <p:txBody>
              <a:bodyPr wrap="none" rtlCol="0">
                <a:spAutoFit/>
              </a:bodyPr>
              <a:lstStyle/>
              <a:p>
                <a:pPr defTabSz="685800">
                  <a:defRPr/>
                </a:pPr>
                <a14:m>
                  <m:oMathPara xmlns:m="http://schemas.openxmlformats.org/officeDocument/2006/math">
                    <m:oMathParaPr>
                      <m:jc m:val="centerGroup"/>
                    </m:oMathParaPr>
                    <m:oMath xmlns:m="http://schemas.openxmlformats.org/officeDocument/2006/math">
                      <m:r>
                        <a:rPr lang="en-US" sz="2100" b="1" i="0" dirty="0" smtClean="0">
                          <a:solidFill>
                            <a:prstClr val="black"/>
                          </a:solidFill>
                          <a:latin typeface="Cambria Math" panose="02040503050406030204" pitchFamily="18" charset="0"/>
                        </a:rPr>
                        <m:t>𝐅𝐢𝐧𝐚𝐥</m:t>
                      </m:r>
                      <m:r>
                        <a:rPr lang="en-US" sz="2100" b="1" i="0" dirty="0" smtClean="0">
                          <a:solidFill>
                            <a:prstClr val="black"/>
                          </a:solidFill>
                          <a:latin typeface="Cambria Math" panose="02040503050406030204" pitchFamily="18" charset="0"/>
                        </a:rPr>
                        <m:t> </m:t>
                      </m:r>
                      <m:r>
                        <a:rPr lang="en-US" sz="2100" b="1" i="0" dirty="0" smtClean="0">
                          <a:solidFill>
                            <a:prstClr val="black"/>
                          </a:solidFill>
                          <a:latin typeface="Cambria Math" panose="02040503050406030204" pitchFamily="18" charset="0"/>
                        </a:rPr>
                        <m:t>𝐓𝐡𝐨𝐮𝐠𝐡𝐭𝐬</m:t>
                      </m:r>
                    </m:oMath>
                  </m:oMathPara>
                </a14:m>
                <a:endParaRPr lang="en-US" sz="2100" b="1" dirty="0">
                  <a:solidFill>
                    <a:prstClr val="black"/>
                  </a:solidFill>
                  <a:latin typeface="Calibri" panose="020F0502020204030204"/>
                </a:endParaRPr>
              </a:p>
            </p:txBody>
          </p:sp>
        </mc:Choice>
        <mc:Fallback xmlns="">
          <p:sp>
            <p:nvSpPr>
              <p:cNvPr id="4" name="TextBox 3">
                <a:extLst>
                  <a:ext uri="{FF2B5EF4-FFF2-40B4-BE49-F238E27FC236}">
                    <a16:creationId xmlns:a16="http://schemas.microsoft.com/office/drawing/2014/main" id="{3EDC034A-957D-40B8-9D7B-52A4E3B8CD22}"/>
                  </a:ext>
                </a:extLst>
              </p:cNvPr>
              <p:cNvSpPr txBox="1">
                <a:spLocks noRot="1" noChangeAspect="1" noMove="1" noResize="1" noEditPoints="1" noAdjustHandles="1" noChangeArrowheads="1" noChangeShapeType="1" noTextEdit="1"/>
              </p:cNvSpPr>
              <p:nvPr/>
            </p:nvSpPr>
            <p:spPr>
              <a:xfrm>
                <a:off x="3341465" y="-2048"/>
                <a:ext cx="2151551" cy="415498"/>
              </a:xfrm>
              <a:prstGeom prst="rect">
                <a:avLst/>
              </a:prstGeom>
              <a:blipFill>
                <a:blip r:embed="rId4"/>
                <a:stretch>
                  <a:fillRect b="-14706"/>
                </a:stretch>
              </a:blipFill>
            </p:spPr>
            <p:txBody>
              <a:bodyPr/>
              <a:lstStyle/>
              <a:p>
                <a:r>
                  <a:rPr lang="en-US">
                    <a:noFill/>
                  </a:rPr>
                  <a:t> </a:t>
                </a:r>
              </a:p>
            </p:txBody>
          </p:sp>
        </mc:Fallback>
      </mc:AlternateContent>
    </p:spTree>
    <p:extLst>
      <p:ext uri="{BB962C8B-B14F-4D97-AF65-F5344CB8AC3E}">
        <p14:creationId xmlns:p14="http://schemas.microsoft.com/office/powerpoint/2010/main" val="28622976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247851" y="318385"/>
            <a:ext cx="3390499" cy="828255"/>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a:t>Sequential </a:t>
            </a:r>
            <a:r>
              <a:rPr lang="en-US" sz="4400" dirty="0" smtClean="0"/>
              <a:t>Decision-Making</a:t>
            </a:r>
            <a:endParaRPr lang="en-US" sz="4400" dirty="0"/>
          </a:p>
        </p:txBody>
      </p:sp>
      <p:sp>
        <p:nvSpPr>
          <p:cNvPr id="3" name="TextBox 2">
            <a:extLst>
              <a:ext uri="{FF2B5EF4-FFF2-40B4-BE49-F238E27FC236}">
                <a16:creationId xmlns:a16="http://schemas.microsoft.com/office/drawing/2014/main" id="{82173461-8977-764F-88DE-ED8B11A0AADD}"/>
              </a:ext>
            </a:extLst>
          </p:cNvPr>
          <p:cNvSpPr txBox="1"/>
          <p:nvPr/>
        </p:nvSpPr>
        <p:spPr>
          <a:xfrm>
            <a:off x="425917" y="1792562"/>
            <a:ext cx="2432786" cy="2677656"/>
          </a:xfrm>
          <a:prstGeom prst="rect">
            <a:avLst/>
          </a:prstGeom>
          <a:noFill/>
        </p:spPr>
        <p:txBody>
          <a:bodyPr wrap="square" rtlCol="0">
            <a:spAutoFit/>
          </a:bodyPr>
          <a:lstStyle/>
          <a:p>
            <a:r>
              <a:rPr lang="en-US" sz="2100" dirty="0"/>
              <a:t>An </a:t>
            </a:r>
            <a:r>
              <a:rPr lang="en-US" sz="2100" dirty="0">
                <a:solidFill>
                  <a:srgbClr val="0070C0"/>
                </a:solidFill>
              </a:rPr>
              <a:t>agent</a:t>
            </a:r>
            <a:r>
              <a:rPr lang="en-US" sz="2100" dirty="0"/>
              <a:t> </a:t>
            </a:r>
          </a:p>
          <a:p>
            <a:endParaRPr lang="en-US" sz="2100" dirty="0"/>
          </a:p>
          <a:p>
            <a:r>
              <a:rPr lang="en-US" sz="2100" dirty="0"/>
              <a:t>takes </a:t>
            </a:r>
            <a:r>
              <a:rPr lang="en-US" sz="2100" dirty="0">
                <a:solidFill>
                  <a:srgbClr val="D5007F"/>
                </a:solidFill>
              </a:rPr>
              <a:t>actions</a:t>
            </a:r>
          </a:p>
          <a:p>
            <a:endParaRPr lang="en-US" sz="2100" dirty="0"/>
          </a:p>
          <a:p>
            <a:r>
              <a:rPr lang="en-US" sz="2100" dirty="0"/>
              <a:t>based on the </a:t>
            </a:r>
            <a:r>
              <a:rPr lang="en-US" sz="2100" dirty="0">
                <a:solidFill>
                  <a:schemeClr val="accent3"/>
                </a:solidFill>
              </a:rPr>
              <a:t>state</a:t>
            </a:r>
            <a:r>
              <a:rPr lang="en-US" sz="2100" dirty="0"/>
              <a:t> of a system</a:t>
            </a:r>
          </a:p>
          <a:p>
            <a:endParaRPr lang="en-US" sz="2100" dirty="0"/>
          </a:p>
          <a:p>
            <a:r>
              <a:rPr lang="en-US" sz="2100" dirty="0"/>
              <a:t>to maximize </a:t>
            </a:r>
            <a:r>
              <a:rPr lang="en-US" sz="2100" dirty="0">
                <a:solidFill>
                  <a:schemeClr val="accent4"/>
                </a:solidFill>
              </a:rPr>
              <a:t>reward</a:t>
            </a:r>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8350" y="1552188"/>
            <a:ext cx="5187606" cy="2918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43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247851" y="318385"/>
            <a:ext cx="3390499" cy="828255"/>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a:t>Sequential </a:t>
            </a:r>
            <a:r>
              <a:rPr lang="en-US" sz="4400" dirty="0" smtClean="0"/>
              <a:t>Decision-Making</a:t>
            </a:r>
            <a:endParaRPr lang="en-US" sz="4400" dirty="0"/>
          </a:p>
        </p:txBody>
      </p:sp>
      <p:sp>
        <p:nvSpPr>
          <p:cNvPr id="3" name="TextBox 2">
            <a:extLst>
              <a:ext uri="{FF2B5EF4-FFF2-40B4-BE49-F238E27FC236}">
                <a16:creationId xmlns:a16="http://schemas.microsoft.com/office/drawing/2014/main" id="{82173461-8977-764F-88DE-ED8B11A0AADD}"/>
              </a:ext>
            </a:extLst>
          </p:cNvPr>
          <p:cNvSpPr txBox="1"/>
          <p:nvPr/>
        </p:nvSpPr>
        <p:spPr>
          <a:xfrm>
            <a:off x="425917" y="1792562"/>
            <a:ext cx="2432786" cy="2677656"/>
          </a:xfrm>
          <a:prstGeom prst="rect">
            <a:avLst/>
          </a:prstGeom>
          <a:noFill/>
        </p:spPr>
        <p:txBody>
          <a:bodyPr wrap="square" rtlCol="0">
            <a:spAutoFit/>
          </a:bodyPr>
          <a:lstStyle/>
          <a:p>
            <a:r>
              <a:rPr lang="en-US" sz="2100" dirty="0"/>
              <a:t>An </a:t>
            </a:r>
            <a:r>
              <a:rPr lang="en-US" sz="2100" dirty="0">
                <a:solidFill>
                  <a:srgbClr val="0070C0"/>
                </a:solidFill>
              </a:rPr>
              <a:t>agent</a:t>
            </a:r>
            <a:r>
              <a:rPr lang="en-US" sz="2100" dirty="0"/>
              <a:t> </a:t>
            </a:r>
          </a:p>
          <a:p>
            <a:endParaRPr lang="en-US" sz="2100" dirty="0"/>
          </a:p>
          <a:p>
            <a:r>
              <a:rPr lang="en-US" sz="2100" dirty="0"/>
              <a:t>takes </a:t>
            </a:r>
            <a:r>
              <a:rPr lang="en-US" sz="2100" dirty="0">
                <a:solidFill>
                  <a:srgbClr val="D5007F"/>
                </a:solidFill>
              </a:rPr>
              <a:t>actions</a:t>
            </a:r>
          </a:p>
          <a:p>
            <a:endParaRPr lang="en-US" sz="2100" dirty="0"/>
          </a:p>
          <a:p>
            <a:r>
              <a:rPr lang="en-US" sz="2100" dirty="0"/>
              <a:t>based on the </a:t>
            </a:r>
            <a:r>
              <a:rPr lang="en-US" sz="2100" dirty="0">
                <a:solidFill>
                  <a:schemeClr val="accent3"/>
                </a:solidFill>
              </a:rPr>
              <a:t>state</a:t>
            </a:r>
            <a:r>
              <a:rPr lang="en-US" sz="2100" dirty="0"/>
              <a:t> of a system</a:t>
            </a:r>
          </a:p>
          <a:p>
            <a:endParaRPr lang="en-US" sz="2100" dirty="0"/>
          </a:p>
          <a:p>
            <a:r>
              <a:rPr lang="en-US" sz="2100" dirty="0"/>
              <a:t>to maximize </a:t>
            </a:r>
            <a:r>
              <a:rPr lang="en-US" sz="2100" dirty="0">
                <a:solidFill>
                  <a:schemeClr val="accent4"/>
                </a:solidFill>
              </a:rPr>
              <a:t>reward</a:t>
            </a:r>
          </a:p>
        </p:txBody>
      </p:sp>
      <p:pic>
        <p:nvPicPr>
          <p:cNvPr id="1026" name="Picture 2" descr="Image result for robot nagivating its environ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4043" y="1386484"/>
            <a:ext cx="5480123" cy="308373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960564" y="4489464"/>
            <a:ext cx="4572000" cy="215444"/>
          </a:xfrm>
          <a:prstGeom prst="rect">
            <a:avLst/>
          </a:prstGeom>
        </p:spPr>
        <p:txBody>
          <a:bodyPr>
            <a:spAutoFit/>
          </a:bodyPr>
          <a:lstStyle/>
          <a:p>
            <a:r>
              <a:rPr lang="en-US" sz="800" dirty="0">
                <a:hlinkClick r:id="rId4"/>
              </a:rPr>
              <a:t>https://www.techradar.com/news/fords-robot-postman-will-deliver-packages-to-your-front-door</a:t>
            </a:r>
            <a:endParaRPr lang="en-US" sz="800" dirty="0"/>
          </a:p>
        </p:txBody>
      </p:sp>
    </p:spTree>
    <p:extLst>
      <p:ext uri="{BB962C8B-B14F-4D97-AF65-F5344CB8AC3E}">
        <p14:creationId xmlns:p14="http://schemas.microsoft.com/office/powerpoint/2010/main" val="22093250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173461-8977-764F-88DE-ED8B11A0AADD}"/>
              </a:ext>
            </a:extLst>
          </p:cNvPr>
          <p:cNvSpPr txBox="1"/>
          <p:nvPr/>
        </p:nvSpPr>
        <p:spPr>
          <a:xfrm>
            <a:off x="425917" y="1792562"/>
            <a:ext cx="2432786" cy="2677656"/>
          </a:xfrm>
          <a:prstGeom prst="rect">
            <a:avLst/>
          </a:prstGeom>
          <a:noFill/>
        </p:spPr>
        <p:txBody>
          <a:bodyPr wrap="square" rtlCol="0">
            <a:spAutoFit/>
          </a:bodyPr>
          <a:lstStyle/>
          <a:p>
            <a:r>
              <a:rPr lang="en-US" sz="2100" dirty="0"/>
              <a:t>An </a:t>
            </a:r>
            <a:r>
              <a:rPr lang="en-US" sz="2100" dirty="0">
                <a:solidFill>
                  <a:srgbClr val="0070C0"/>
                </a:solidFill>
              </a:rPr>
              <a:t>agent</a:t>
            </a:r>
            <a:r>
              <a:rPr lang="en-US" sz="2100" dirty="0"/>
              <a:t> </a:t>
            </a:r>
          </a:p>
          <a:p>
            <a:endParaRPr lang="en-US" sz="2100" dirty="0"/>
          </a:p>
          <a:p>
            <a:r>
              <a:rPr lang="en-US" sz="2100" dirty="0"/>
              <a:t>takes </a:t>
            </a:r>
            <a:r>
              <a:rPr lang="en-US" sz="2100" dirty="0">
                <a:solidFill>
                  <a:srgbClr val="D5007F"/>
                </a:solidFill>
              </a:rPr>
              <a:t>actions</a:t>
            </a:r>
          </a:p>
          <a:p>
            <a:endParaRPr lang="en-US" sz="2100" dirty="0"/>
          </a:p>
          <a:p>
            <a:r>
              <a:rPr lang="en-US" sz="2100" dirty="0"/>
              <a:t>based on the </a:t>
            </a:r>
            <a:r>
              <a:rPr lang="en-US" sz="2100" dirty="0">
                <a:solidFill>
                  <a:schemeClr val="accent3"/>
                </a:solidFill>
              </a:rPr>
              <a:t>state</a:t>
            </a:r>
            <a:r>
              <a:rPr lang="en-US" sz="2100" dirty="0"/>
              <a:t> of a system</a:t>
            </a:r>
          </a:p>
          <a:p>
            <a:endParaRPr lang="en-US" sz="2100" dirty="0"/>
          </a:p>
          <a:p>
            <a:r>
              <a:rPr lang="en-US" sz="2100" dirty="0"/>
              <a:t>to maximize </a:t>
            </a:r>
            <a:r>
              <a:rPr lang="en-US" sz="2100" dirty="0">
                <a:solidFill>
                  <a:schemeClr val="accent4"/>
                </a:solidFill>
              </a:rPr>
              <a:t>reward</a:t>
            </a:r>
          </a:p>
        </p:txBody>
      </p:sp>
      <p:sp>
        <p:nvSpPr>
          <p:cNvPr id="7" name="TextBox 6">
            <a:extLst>
              <a:ext uri="{FF2B5EF4-FFF2-40B4-BE49-F238E27FC236}">
                <a16:creationId xmlns:a16="http://schemas.microsoft.com/office/drawing/2014/main" id="{37641825-A4BB-4ECD-BEAC-5CF199505A63}"/>
              </a:ext>
            </a:extLst>
          </p:cNvPr>
          <p:cNvSpPr txBox="1"/>
          <p:nvPr/>
        </p:nvSpPr>
        <p:spPr>
          <a:xfrm>
            <a:off x="4789330" y="638400"/>
            <a:ext cx="3700151" cy="3831818"/>
          </a:xfrm>
          <a:prstGeom prst="rect">
            <a:avLst/>
          </a:prstGeom>
          <a:noFill/>
        </p:spPr>
        <p:txBody>
          <a:bodyPr wrap="square" rtlCol="0">
            <a:spAutoFit/>
          </a:bodyPr>
          <a:lstStyle/>
          <a:p>
            <a:pPr marL="214313" indent="-214313">
              <a:buFont typeface="Wingdings" panose="05000000000000000000" pitchFamily="2" charset="2"/>
              <a:buChar char="q"/>
            </a:pPr>
            <a:r>
              <a:rPr lang="en-US" sz="1350" dirty="0"/>
              <a:t>Consider </a:t>
            </a:r>
            <a:r>
              <a:rPr lang="en-US" sz="1350" dirty="0" smtClean="0"/>
              <a:t>a clinician </a:t>
            </a:r>
            <a:r>
              <a:rPr lang="en-US" sz="1350" dirty="0"/>
              <a:t>seeking to treat patients </a:t>
            </a:r>
            <a:r>
              <a:rPr lang="en-US" sz="1350" dirty="0" smtClean="0"/>
              <a:t>effectively while </a:t>
            </a:r>
            <a:r>
              <a:rPr lang="en-US" sz="1350" dirty="0"/>
              <a:t>minimizing </a:t>
            </a:r>
            <a:r>
              <a:rPr lang="en-US" sz="1350" dirty="0" smtClean="0"/>
              <a:t>costs</a:t>
            </a:r>
            <a:endParaRPr lang="en-US" sz="1350" dirty="0"/>
          </a:p>
          <a:p>
            <a:endParaRPr lang="en-US" sz="1350" dirty="0"/>
          </a:p>
          <a:p>
            <a:pPr marL="214313" indent="-214313">
              <a:buFont typeface="Wingdings" panose="05000000000000000000" pitchFamily="2" charset="2"/>
              <a:buChar char="q"/>
            </a:pPr>
            <a:r>
              <a:rPr lang="en-US" sz="1350" dirty="0"/>
              <a:t>The </a:t>
            </a:r>
            <a:r>
              <a:rPr lang="en-US" sz="1350" dirty="0" smtClean="0"/>
              <a:t>health of each </a:t>
            </a:r>
            <a:r>
              <a:rPr lang="en-US" sz="1350" dirty="0"/>
              <a:t>patient </a:t>
            </a:r>
            <a:r>
              <a:rPr lang="en-US" sz="1350" dirty="0" smtClean="0"/>
              <a:t>is observed as </a:t>
            </a:r>
            <a:r>
              <a:rPr lang="en-US" sz="1350" dirty="0"/>
              <a:t>a set of clinical </a:t>
            </a:r>
            <a:r>
              <a:rPr lang="en-US" sz="1350" dirty="0" smtClean="0"/>
              <a:t>variables</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Assume the clinician has a fixed set of actions he or she can perform</a:t>
            </a: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Each </a:t>
            </a:r>
            <a:r>
              <a:rPr lang="en-US" sz="1350" dirty="0" smtClean="0"/>
              <a:t>action may (or may not) change </a:t>
            </a:r>
            <a:r>
              <a:rPr lang="en-US" sz="1350" dirty="0"/>
              <a:t>the health state of the </a:t>
            </a:r>
            <a:r>
              <a:rPr lang="en-US" sz="1350" dirty="0" smtClean="0"/>
              <a:t>patient.</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The clinician seeks</a:t>
            </a:r>
            <a:r>
              <a:rPr lang="en-US" sz="1350" dirty="0" smtClean="0"/>
              <a:t> </a:t>
            </a:r>
            <a:r>
              <a:rPr lang="en-US" sz="1350" dirty="0"/>
              <a:t>a policy that achieves the best outcomes at the lowest average </a:t>
            </a:r>
            <a:r>
              <a:rPr lang="en-US" sz="1350" dirty="0" smtClean="0"/>
              <a:t>cost</a:t>
            </a: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Could apply to particular types of patients (e.g., diabetics) or in particular settings within a health system (e.g., </a:t>
            </a:r>
            <a:r>
              <a:rPr lang="en-US" sz="1350" dirty="0" smtClean="0"/>
              <a:t>ICU)</a:t>
            </a:r>
            <a:endParaRPr lang="en-US" sz="1350" dirty="0"/>
          </a:p>
        </p:txBody>
      </p:sp>
      <p:sp>
        <p:nvSpPr>
          <p:cNvPr id="9" name="Title 1">
            <a:extLst>
              <a:ext uri="{FF2B5EF4-FFF2-40B4-BE49-F238E27FC236}">
                <a16:creationId xmlns:a16="http://schemas.microsoft.com/office/drawing/2014/main" id="{9FCF1332-EC12-9946-8019-3F18BD859EA2}"/>
              </a:ext>
            </a:extLst>
          </p:cNvPr>
          <p:cNvSpPr txBox="1">
            <a:spLocks/>
          </p:cNvSpPr>
          <p:nvPr/>
        </p:nvSpPr>
        <p:spPr>
          <a:xfrm>
            <a:off x="247851" y="318385"/>
            <a:ext cx="3674154" cy="1157875"/>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a:t>Sequential </a:t>
            </a:r>
            <a:r>
              <a:rPr lang="en-US" sz="4400" u="sng" dirty="0"/>
              <a:t>Medical</a:t>
            </a:r>
            <a:r>
              <a:rPr lang="en-US" sz="4400" dirty="0"/>
              <a:t> Decision-Making</a:t>
            </a:r>
          </a:p>
        </p:txBody>
      </p:sp>
    </p:spTree>
    <p:extLst>
      <p:ext uri="{BB962C8B-B14F-4D97-AF65-F5344CB8AC3E}">
        <p14:creationId xmlns:p14="http://schemas.microsoft.com/office/powerpoint/2010/main" val="212513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173461-8977-764F-88DE-ED8B11A0AADD}"/>
              </a:ext>
            </a:extLst>
          </p:cNvPr>
          <p:cNvSpPr txBox="1"/>
          <p:nvPr/>
        </p:nvSpPr>
        <p:spPr>
          <a:xfrm>
            <a:off x="425917" y="1792562"/>
            <a:ext cx="2432786" cy="2677656"/>
          </a:xfrm>
          <a:prstGeom prst="rect">
            <a:avLst/>
          </a:prstGeom>
          <a:noFill/>
        </p:spPr>
        <p:txBody>
          <a:bodyPr wrap="square" rtlCol="0">
            <a:spAutoFit/>
          </a:bodyPr>
          <a:lstStyle/>
          <a:p>
            <a:r>
              <a:rPr lang="en-US" sz="2100" dirty="0"/>
              <a:t>An </a:t>
            </a:r>
            <a:r>
              <a:rPr lang="en-US" sz="2100" dirty="0">
                <a:solidFill>
                  <a:srgbClr val="0070C0"/>
                </a:solidFill>
              </a:rPr>
              <a:t>agent</a:t>
            </a:r>
            <a:r>
              <a:rPr lang="en-US" sz="2100" dirty="0"/>
              <a:t> </a:t>
            </a:r>
          </a:p>
          <a:p>
            <a:endParaRPr lang="en-US" sz="2100" dirty="0"/>
          </a:p>
          <a:p>
            <a:r>
              <a:rPr lang="en-US" sz="2100" dirty="0"/>
              <a:t>takes </a:t>
            </a:r>
            <a:r>
              <a:rPr lang="en-US" sz="2100" dirty="0">
                <a:solidFill>
                  <a:srgbClr val="D5007F"/>
                </a:solidFill>
              </a:rPr>
              <a:t>actions</a:t>
            </a:r>
          </a:p>
          <a:p>
            <a:endParaRPr lang="en-US" sz="2100" dirty="0"/>
          </a:p>
          <a:p>
            <a:r>
              <a:rPr lang="en-US" sz="2100" dirty="0"/>
              <a:t>based on the </a:t>
            </a:r>
            <a:r>
              <a:rPr lang="en-US" sz="2100" dirty="0">
                <a:solidFill>
                  <a:schemeClr val="accent3"/>
                </a:solidFill>
              </a:rPr>
              <a:t>state</a:t>
            </a:r>
            <a:r>
              <a:rPr lang="en-US" sz="2100" dirty="0"/>
              <a:t> of a system</a:t>
            </a:r>
          </a:p>
          <a:p>
            <a:endParaRPr lang="en-US" sz="2100" dirty="0"/>
          </a:p>
          <a:p>
            <a:r>
              <a:rPr lang="en-US" sz="2100" dirty="0"/>
              <a:t>to maximize </a:t>
            </a:r>
            <a:r>
              <a:rPr lang="en-US" sz="2100" dirty="0">
                <a:solidFill>
                  <a:schemeClr val="accent4"/>
                </a:solidFill>
              </a:rPr>
              <a:t>reward</a:t>
            </a:r>
          </a:p>
        </p:txBody>
      </p:sp>
      <p:sp>
        <p:nvSpPr>
          <p:cNvPr id="7" name="TextBox 6">
            <a:extLst>
              <a:ext uri="{FF2B5EF4-FFF2-40B4-BE49-F238E27FC236}">
                <a16:creationId xmlns:a16="http://schemas.microsoft.com/office/drawing/2014/main" id="{37641825-A4BB-4ECD-BEAC-5CF199505A63}"/>
              </a:ext>
            </a:extLst>
          </p:cNvPr>
          <p:cNvSpPr txBox="1"/>
          <p:nvPr/>
        </p:nvSpPr>
        <p:spPr>
          <a:xfrm>
            <a:off x="4789330" y="638400"/>
            <a:ext cx="3700151" cy="3847207"/>
          </a:xfrm>
          <a:prstGeom prst="rect">
            <a:avLst/>
          </a:prstGeom>
          <a:noFill/>
        </p:spPr>
        <p:txBody>
          <a:bodyPr wrap="square" rtlCol="0">
            <a:spAutoFit/>
          </a:bodyPr>
          <a:lstStyle/>
          <a:p>
            <a:pPr marL="214313" indent="-214313">
              <a:buFont typeface="Wingdings" panose="05000000000000000000" pitchFamily="2" charset="2"/>
              <a:buChar char="q"/>
            </a:pPr>
            <a:r>
              <a:rPr lang="en-US" sz="1350" dirty="0"/>
              <a:t>Consider </a:t>
            </a:r>
            <a:r>
              <a:rPr lang="en-US" sz="1350" dirty="0" smtClean="0"/>
              <a:t>a </a:t>
            </a:r>
            <a:r>
              <a:rPr lang="en-US" sz="1350" dirty="0" smtClean="0">
                <a:solidFill>
                  <a:srgbClr val="0070C0"/>
                </a:solidFill>
              </a:rPr>
              <a:t>clinician</a:t>
            </a:r>
            <a:r>
              <a:rPr lang="en-US" sz="1350" dirty="0" smtClean="0"/>
              <a:t> </a:t>
            </a:r>
            <a:r>
              <a:rPr lang="en-US" sz="1350" dirty="0"/>
              <a:t>seeking to treat patients </a:t>
            </a:r>
            <a:r>
              <a:rPr lang="en-US" sz="1350" dirty="0" smtClean="0"/>
              <a:t>effectively while </a:t>
            </a:r>
            <a:r>
              <a:rPr lang="en-US" sz="1350" dirty="0"/>
              <a:t>minimizing </a:t>
            </a:r>
            <a:r>
              <a:rPr lang="en-US" sz="1350" dirty="0" smtClean="0"/>
              <a:t>costs</a:t>
            </a:r>
            <a:endParaRPr lang="en-US" sz="1350" dirty="0"/>
          </a:p>
          <a:p>
            <a:endParaRPr lang="en-US" sz="1350" dirty="0"/>
          </a:p>
          <a:p>
            <a:pPr marL="214313" indent="-214313">
              <a:buFont typeface="Wingdings" panose="05000000000000000000" pitchFamily="2" charset="2"/>
              <a:buChar char="q"/>
            </a:pPr>
            <a:r>
              <a:rPr lang="en-US" sz="1350" dirty="0"/>
              <a:t>The </a:t>
            </a:r>
            <a:r>
              <a:rPr lang="en-US" sz="1350" dirty="0" smtClean="0"/>
              <a:t>health of each </a:t>
            </a:r>
            <a:r>
              <a:rPr lang="en-US" sz="1350" dirty="0"/>
              <a:t>patient </a:t>
            </a:r>
            <a:r>
              <a:rPr lang="en-US" sz="1350" dirty="0" smtClean="0"/>
              <a:t>is observed as </a:t>
            </a:r>
            <a:r>
              <a:rPr lang="en-US" sz="1350" dirty="0"/>
              <a:t>a </a:t>
            </a:r>
            <a:r>
              <a:rPr lang="en-US" sz="1350" dirty="0">
                <a:solidFill>
                  <a:schemeClr val="accent3">
                    <a:lumMod val="75000"/>
                  </a:schemeClr>
                </a:solidFill>
              </a:rPr>
              <a:t>set of clinical </a:t>
            </a:r>
            <a:r>
              <a:rPr lang="en-US" sz="1350" dirty="0" smtClean="0">
                <a:solidFill>
                  <a:schemeClr val="accent3">
                    <a:lumMod val="75000"/>
                  </a:schemeClr>
                </a:solidFill>
              </a:rPr>
              <a:t>variables</a:t>
            </a: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Assume the clinician has a fixed set of </a:t>
            </a:r>
            <a:r>
              <a:rPr lang="en-US" sz="1400" dirty="0">
                <a:solidFill>
                  <a:srgbClr val="D5007F"/>
                </a:solidFill>
              </a:rPr>
              <a:t>actions</a:t>
            </a:r>
            <a:r>
              <a:rPr lang="en-US" sz="1350" dirty="0" smtClean="0"/>
              <a:t> he or she can perform</a:t>
            </a: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Each </a:t>
            </a:r>
            <a:r>
              <a:rPr lang="en-US" sz="1400" dirty="0" smtClean="0">
                <a:solidFill>
                  <a:srgbClr val="D5007F"/>
                </a:solidFill>
              </a:rPr>
              <a:t>action</a:t>
            </a:r>
            <a:r>
              <a:rPr lang="en-US" sz="1350" dirty="0" smtClean="0"/>
              <a:t> may (or may not) change </a:t>
            </a:r>
            <a:r>
              <a:rPr lang="en-US" sz="1350" dirty="0"/>
              <a:t>the </a:t>
            </a:r>
            <a:r>
              <a:rPr lang="en-US" sz="1350" dirty="0">
                <a:solidFill>
                  <a:schemeClr val="accent3">
                    <a:lumMod val="75000"/>
                  </a:schemeClr>
                </a:solidFill>
              </a:rPr>
              <a:t>health state </a:t>
            </a:r>
            <a:r>
              <a:rPr lang="en-US" sz="1350" dirty="0"/>
              <a:t>of the </a:t>
            </a:r>
            <a:r>
              <a:rPr lang="en-US" sz="1350" dirty="0" smtClean="0"/>
              <a:t>patient.</a:t>
            </a:r>
            <a:endParaRPr lang="en-US" sz="1350" dirty="0"/>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smtClean="0"/>
              <a:t>The clinician seeks</a:t>
            </a:r>
            <a:r>
              <a:rPr lang="en-US" sz="1350" dirty="0" smtClean="0"/>
              <a:t> </a:t>
            </a:r>
            <a:r>
              <a:rPr lang="en-US" sz="1350" dirty="0"/>
              <a:t>a policy that achieves the </a:t>
            </a:r>
            <a:r>
              <a:rPr lang="en-US" sz="1350" dirty="0">
                <a:solidFill>
                  <a:schemeClr val="accent4">
                    <a:lumMod val="75000"/>
                  </a:schemeClr>
                </a:solidFill>
              </a:rPr>
              <a:t>best outcomes </a:t>
            </a:r>
            <a:r>
              <a:rPr lang="en-US" sz="1350" dirty="0"/>
              <a:t>at the </a:t>
            </a:r>
            <a:r>
              <a:rPr lang="en-US" sz="1350" dirty="0">
                <a:solidFill>
                  <a:schemeClr val="accent4">
                    <a:lumMod val="75000"/>
                  </a:schemeClr>
                </a:solidFill>
              </a:rPr>
              <a:t>lowest average </a:t>
            </a:r>
            <a:r>
              <a:rPr lang="en-US" sz="1350" dirty="0" smtClean="0">
                <a:solidFill>
                  <a:schemeClr val="accent4">
                    <a:lumMod val="75000"/>
                  </a:schemeClr>
                </a:solidFill>
              </a:rPr>
              <a:t>cost</a:t>
            </a:r>
            <a:endParaRPr lang="en-US" sz="1350" dirty="0">
              <a:solidFill>
                <a:schemeClr val="accent4">
                  <a:lumMod val="75000"/>
                </a:schemeClr>
              </a:solidFill>
            </a:endParaRPr>
          </a:p>
          <a:p>
            <a:pPr marL="214313" indent="-214313">
              <a:buFont typeface="Wingdings" panose="05000000000000000000" pitchFamily="2" charset="2"/>
              <a:buChar char="q"/>
            </a:pPr>
            <a:endParaRPr lang="en-US" sz="1350" dirty="0"/>
          </a:p>
          <a:p>
            <a:pPr marL="214313" indent="-214313">
              <a:buFont typeface="Wingdings" panose="05000000000000000000" pitchFamily="2" charset="2"/>
              <a:buChar char="q"/>
            </a:pPr>
            <a:r>
              <a:rPr lang="en-US" sz="1350" dirty="0"/>
              <a:t>Could apply to particular types of patients (e.g., diabetics) or in particular settings within a health system (e.g., </a:t>
            </a:r>
            <a:r>
              <a:rPr lang="en-US" sz="1350" dirty="0" smtClean="0"/>
              <a:t>ICU)</a:t>
            </a:r>
            <a:endParaRPr lang="en-US" sz="1350" dirty="0"/>
          </a:p>
        </p:txBody>
      </p:sp>
      <p:sp>
        <p:nvSpPr>
          <p:cNvPr id="9" name="Title 1">
            <a:extLst>
              <a:ext uri="{FF2B5EF4-FFF2-40B4-BE49-F238E27FC236}">
                <a16:creationId xmlns:a16="http://schemas.microsoft.com/office/drawing/2014/main" id="{9FCF1332-EC12-9946-8019-3F18BD859EA2}"/>
              </a:ext>
            </a:extLst>
          </p:cNvPr>
          <p:cNvSpPr txBox="1">
            <a:spLocks/>
          </p:cNvSpPr>
          <p:nvPr/>
        </p:nvSpPr>
        <p:spPr>
          <a:xfrm>
            <a:off x="247851" y="318385"/>
            <a:ext cx="3674154" cy="1157875"/>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a:t>Sequential </a:t>
            </a:r>
            <a:r>
              <a:rPr lang="en-US" sz="4400" u="sng" dirty="0"/>
              <a:t>Medical</a:t>
            </a:r>
            <a:r>
              <a:rPr lang="en-US" sz="4400" dirty="0"/>
              <a:t> Decision-Making</a:t>
            </a:r>
          </a:p>
        </p:txBody>
      </p:sp>
    </p:spTree>
    <p:extLst>
      <p:ext uri="{BB962C8B-B14F-4D97-AF65-F5344CB8AC3E}">
        <p14:creationId xmlns:p14="http://schemas.microsoft.com/office/powerpoint/2010/main" val="261783964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16x9_duke_ppt_3</Template>
  <TotalTime>904</TotalTime>
  <Words>3213</Words>
  <Application>Microsoft Office PowerPoint</Application>
  <PresentationFormat>On-screen Show (16:9)</PresentationFormat>
  <Paragraphs>1216</Paragraphs>
  <Slides>53</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Apple Symbols</vt:lpstr>
      <vt:lpstr>Arial</vt:lpstr>
      <vt:lpstr>Calibri</vt:lpstr>
      <vt:lpstr>Cambria Math</vt:lpstr>
      <vt:lpstr>Helvetica</vt:lpstr>
      <vt:lpstr>Helvetica Neue</vt:lpstr>
      <vt:lpstr>Wingdings</vt:lpstr>
      <vt:lpstr>Office Theme</vt:lpstr>
      <vt:lpstr>Reinforcement Learning  August 2, 2019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GRIDWORLD</vt:lpstr>
      <vt:lpstr>Gridworld: States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Duke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lawrence carin</dc:creator>
  <cp:lastModifiedBy>Matthew Engelhard, M.D., Ph.D.</cp:lastModifiedBy>
  <cp:revision>37</cp:revision>
  <dcterms:created xsi:type="dcterms:W3CDTF">2018-06-16T13:03:40Z</dcterms:created>
  <dcterms:modified xsi:type="dcterms:W3CDTF">2019-08-02T03:49:06Z</dcterms:modified>
</cp:coreProperties>
</file>